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</p:sldIdLst>
  <p:sldSz cy="6858000" cx="9144000"/>
  <p:notesSz cx="6858000" cy="9144000"/>
  <p:embeddedFontLst>
    <p:embeddedFont>
      <p:font typeface="Roboto"/>
      <p:regular r:id="rId98"/>
      <p:bold r:id="rId99"/>
      <p:italic r:id="rId100"/>
      <p:boldItalic r:id="rId101"/>
    </p:embeddedFont>
    <p:embeddedFont>
      <p:font typeface="Source Code Pro"/>
      <p:regular r:id="rId102"/>
      <p:bold r:id="rId103"/>
      <p:italic r:id="rId104"/>
      <p:boldItalic r:id="rId105"/>
    </p:embeddedFont>
    <p:embeddedFont>
      <p:font typeface="Exo 2"/>
      <p:regular r:id="rId106"/>
      <p:bold r:id="rId107"/>
      <p:italic r:id="rId108"/>
      <p:boldItalic r:id="rId109"/>
    </p:embeddedFont>
    <p:embeddedFont>
      <p:font typeface="Roboto Mono"/>
      <p:regular r:id="rId110"/>
      <p:bold r:id="rId111"/>
      <p:italic r:id="rId112"/>
      <p:boldItalic r:id="rId1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1EE35B2-536B-4C65-BA2D-C4744B226DC9}">
  <a:tblStyle styleId="{31EE35B2-536B-4C65-BA2D-C4744B226D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Exo2-bold.fntdata"/><Relationship Id="rId106" Type="http://schemas.openxmlformats.org/officeDocument/2006/relationships/font" Target="fonts/Exo2-regular.fntdata"/><Relationship Id="rId105" Type="http://schemas.openxmlformats.org/officeDocument/2006/relationships/font" Target="fonts/SourceCodePro-boldItalic.fntdata"/><Relationship Id="rId104" Type="http://schemas.openxmlformats.org/officeDocument/2006/relationships/font" Target="fonts/SourceCodePro-italic.fntdata"/><Relationship Id="rId109" Type="http://schemas.openxmlformats.org/officeDocument/2006/relationships/font" Target="fonts/Exo2-boldItalic.fntdata"/><Relationship Id="rId108" Type="http://schemas.openxmlformats.org/officeDocument/2006/relationships/font" Target="fonts/Exo2-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SourceCodePro-bold.fntdata"/><Relationship Id="rId102" Type="http://schemas.openxmlformats.org/officeDocument/2006/relationships/font" Target="fonts/SourceCodePro-regular.fntdata"/><Relationship Id="rId101" Type="http://schemas.openxmlformats.org/officeDocument/2006/relationships/font" Target="fonts/Roboto-boldItalic.fntdata"/><Relationship Id="rId100" Type="http://schemas.openxmlformats.org/officeDocument/2006/relationships/font" Target="fonts/Roboto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font" Target="fonts/Roboto-bold.fntdata"/><Relationship Id="rId10" Type="http://schemas.openxmlformats.org/officeDocument/2006/relationships/slide" Target="slides/slide4.xml"/><Relationship Id="rId98" Type="http://schemas.openxmlformats.org/officeDocument/2006/relationships/font" Target="fonts/Roboto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10" Type="http://schemas.openxmlformats.org/officeDocument/2006/relationships/font" Target="fonts/RobotoMono-regular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13" Type="http://schemas.openxmlformats.org/officeDocument/2006/relationships/font" Target="fonts/RobotoMono-boldItalic.fntdata"/><Relationship Id="rId112" Type="http://schemas.openxmlformats.org/officeDocument/2006/relationships/font" Target="fonts/RobotoMono-italic.fntdata"/><Relationship Id="rId111" Type="http://schemas.openxmlformats.org/officeDocument/2006/relationships/font" Target="fonts/RobotoMono-bold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9fc8573a7f_0_29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9fc8573a7f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9fc8573a7f_0_3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9fc8573a7f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9fc8573a7f_0_3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9fc8573a7f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9fc8573a7f_0_3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9fc8573a7f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9fc8573a7f_0_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9fc8573a7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9fc8573a7f_0_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9fc8573a7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9fc8573a7f_0_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9fc8573a7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9fc8573a7f_0_7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9fc8573a7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9fc8573a7f_0_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9fc8573a7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9fc8573a7f_0_1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9fc8573a7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9fc8573a7f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9fc8573a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9fc8573a7f_0_1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9fc8573a7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9fc8573a7f_0_1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9fc8573a7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9fc8573a7f_0_14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9fc8573a7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9fc8573a7f_0_9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9fc8573a7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9fc8573a7f_0_10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9fc8573a7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TODO: rifarla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9fc8573a7f_0_3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9fc8573a7f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9fc8573a7f_0_23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9fc8573a7f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9fc8573a7f_0_1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9fc8573a7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9fc8573a7f_0_17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9fc8573a7f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9fc8573a7f_1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9fc8573a7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9fc8573a7f_0_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9fc8573a7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9fc8573a7f_1_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9fc8573a7f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9fc8573a7f_0_3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9fc8573a7f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98fff66286_0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98fff6628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98fff66286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98fff662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a08fa59d7c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a08fa59d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9fc8573a7f_1_8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9fc8573a7f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9fc8573a7f_1_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9fc8573a7f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9fc8573a7f_1_1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9fc8573a7f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9fc8573a7f_1_1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9fc8573a7f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9fc8573a7f_1_1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9fc8573a7f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9fc8573a7f_0_2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9fc8573a7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9fc8573a7f_0_4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9fc8573a7f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9fc8573a7f_0_42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9fc8573a7f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9fc8573a7f_0_43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9fc8573a7f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9fc8573a7f_0_44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9fc8573a7f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9fc8573a7f_0_44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9fc8573a7f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9fc8573a7f_1_178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9fc8573a7f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Stolen from the CS course slides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9fc8573a7f_1_19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9fc8573a7f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Adapted from the CS course slides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9fc8573a7f_1_199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9fc8573a7f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Adapted from the CS course slides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9fc8573a7f_1_20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9fc8573a7f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9fc8573a7f_2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9fc8573a7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9fc8573a7f_0_4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9fc8573a7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9fc8573a7f_1_219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9fc8573a7f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Stolen from the CS course slides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9fc8573a7f_1_31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9fc8573a7f_1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a23101d37f_0_2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a23101d37f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a23101d37f_0_2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a23101d37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a23101d37f_0_2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a23101d37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a23101d37f_0_2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a23101d37f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a23101d37f_0_2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a23101d37f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98fff66286_0_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98fff6628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98fff66286_0_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98fff6628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98fff66286_0_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98fff6628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9fc8573a7f_0_2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9fc8573a7f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98fff66286_0_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98fff6628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98fff66286_0_9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98fff6628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98fff66286_0_10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98fff6628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98fff66286_0_10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98fff6628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a1ee7add9b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a1ee7add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a23101d37f_0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a23101d37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a23101d37f_0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a23101d37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a23101d37f_0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a23101d37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a23101d37f_0_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a23101d37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a23101d37f_0_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a23101d37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9fc8573a7f_0_2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9fc8573a7f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a23101d37f_0_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a23101d37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a23101d37f_0_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a23101d37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a23101d37f_0_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a23101d37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a23101d37f_0_6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3a23101d37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a23101d37f_0_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a23101d37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a23101d37f_0_7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3a23101d37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a23101d37f_0_8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a23101d37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a23101d37f_0_8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3a23101d37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a23101d37f_0_9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a23101d37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a23101d37f_0_20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a23101d37f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6fbcf8709a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6fbcf870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a23101d37f_0_20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a23101d37f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a3b654d46e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3a3b654d4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a455c5cf7f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a455c5cf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a455c5cf7f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a455c5cf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3a455c5cf7f_0_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3a455c5cf7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a455c5cf7f_0_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3a455c5cf7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a455c5cf7f_0_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a455c5cf7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a455c5cf7f_0_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a455c5cf7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a455c5cf7f_0_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a455c5cf7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a455c5cf7f_0_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3a455c5cf7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9fc8573a7f_0_28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9fc8573a7f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a455c5cf7f_0_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a455c5cf7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a455c5cf7f_0_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a455c5cf7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Exo 2"/>
              <a:buNone/>
              <a:defRPr sz="5200">
                <a:latin typeface="Exo 2"/>
                <a:ea typeface="Exo 2"/>
                <a:cs typeface="Exo 2"/>
                <a:sym typeface="Exo 2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Exo 2"/>
              <a:buNone/>
              <a:defRPr sz="5200">
                <a:latin typeface="Exo 2"/>
                <a:ea typeface="Exo 2"/>
                <a:cs typeface="Exo 2"/>
                <a:sym typeface="Exo 2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Exo 2"/>
              <a:buNone/>
              <a:defRPr sz="5200">
                <a:latin typeface="Exo 2"/>
                <a:ea typeface="Exo 2"/>
                <a:cs typeface="Exo 2"/>
                <a:sym typeface="Exo 2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Exo 2"/>
              <a:buNone/>
              <a:defRPr sz="5200">
                <a:latin typeface="Exo 2"/>
                <a:ea typeface="Exo 2"/>
                <a:cs typeface="Exo 2"/>
                <a:sym typeface="Exo 2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Exo 2"/>
              <a:buNone/>
              <a:defRPr sz="5200">
                <a:latin typeface="Exo 2"/>
                <a:ea typeface="Exo 2"/>
                <a:cs typeface="Exo 2"/>
                <a:sym typeface="Exo 2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Exo 2"/>
              <a:buNone/>
              <a:defRPr sz="5200">
                <a:latin typeface="Exo 2"/>
                <a:ea typeface="Exo 2"/>
                <a:cs typeface="Exo 2"/>
                <a:sym typeface="Exo 2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Exo 2"/>
              <a:buNone/>
              <a:defRPr sz="5200">
                <a:latin typeface="Exo 2"/>
                <a:ea typeface="Exo 2"/>
                <a:cs typeface="Exo 2"/>
                <a:sym typeface="Exo 2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Exo 2"/>
              <a:buNone/>
              <a:defRPr sz="5200">
                <a:latin typeface="Exo 2"/>
                <a:ea typeface="Exo 2"/>
                <a:cs typeface="Exo 2"/>
                <a:sym typeface="Exo 2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Exo 2"/>
              <a:buNone/>
              <a:defRPr sz="5200"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406400" lvl="1" marL="914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Exo 2"/>
              <a:buNone/>
              <a:defRPr b="1" sz="3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b="1"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b="1"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b="1"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b="1"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b="1"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b="1"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b="1"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b="1"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xo 2"/>
              <a:buChar char="●"/>
              <a:defRPr sz="28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indent="-406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xo 2"/>
              <a:buChar char="○"/>
              <a:defRPr sz="28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2pPr>
            <a:lvl3pPr indent="-406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xo 2"/>
              <a:buChar char="■"/>
              <a:defRPr sz="28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3pPr>
            <a:lvl4pPr indent="-406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xo 2"/>
              <a:buChar char="●"/>
              <a:defRPr sz="28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4pPr>
            <a:lvl5pPr indent="-406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xo 2"/>
              <a:buChar char="○"/>
              <a:defRPr sz="28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5pPr>
            <a:lvl6pPr indent="-406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xo 2"/>
              <a:buChar char="■"/>
              <a:defRPr sz="28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6pPr>
            <a:lvl7pPr indent="-406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xo 2"/>
              <a:buChar char="●"/>
              <a:defRPr sz="28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7pPr>
            <a:lvl8pPr indent="-406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xo 2"/>
              <a:buChar char="○"/>
              <a:defRPr sz="28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8pPr>
            <a:lvl9pPr indent="-406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xo 2"/>
              <a:buChar char="■"/>
              <a:defRPr sz="28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28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20.png"/><Relationship Id="rId8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39.png"/><Relationship Id="rId5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Relationship Id="rId5" Type="http://schemas.openxmlformats.org/officeDocument/2006/relationships/image" Target="../media/image27.png"/><Relationship Id="rId6" Type="http://schemas.openxmlformats.org/officeDocument/2006/relationships/image" Target="../media/image40.png"/><Relationship Id="rId7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dev.mysql.com/doc/refman/5.7/en/information-schema.html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2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38.png"/><Relationship Id="rId6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://doglover.it" TargetMode="External"/><Relationship Id="rId4" Type="http://schemas.openxmlformats.org/officeDocument/2006/relationships/image" Target="../media/image4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18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://necst.it" TargetMode="External"/><Relationship Id="rId4" Type="http://schemas.openxmlformats.org/officeDocument/2006/relationships/image" Target="../media/image3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</a:t>
            </a:r>
            <a:r>
              <a:rPr b="1" lang="it"/>
              <a:t>. Sicurezza delle </a:t>
            </a:r>
            <a:r>
              <a:rPr lang="it"/>
              <a:t>Applicazioni Web</a:t>
            </a:r>
            <a:endParaRPr b="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Sicurezza dell’Informazione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Livello di Trasporto</a:t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953600" y="4584850"/>
            <a:ext cx="2973900" cy="1312200"/>
          </a:xfrm>
          <a:prstGeom prst="roundRect">
            <a:avLst>
              <a:gd fmla="val 645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Exo 2"/>
                <a:ea typeface="Exo 2"/>
                <a:cs typeface="Exo 2"/>
                <a:sym typeface="Exo 2"/>
              </a:rPr>
              <a:t>Network Access</a:t>
            </a:r>
            <a:endParaRPr sz="18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953600" y="3907450"/>
            <a:ext cx="2973900" cy="67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Exo 2"/>
                <a:ea typeface="Exo 2"/>
                <a:cs typeface="Exo 2"/>
                <a:sym typeface="Exo 2"/>
              </a:rPr>
              <a:t>Internet (IP)</a:t>
            </a:r>
            <a:endParaRPr sz="18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953600" y="3230050"/>
            <a:ext cx="2973900" cy="6774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Exo 2"/>
                <a:ea typeface="Exo 2"/>
                <a:cs typeface="Exo 2"/>
                <a:sym typeface="Exo 2"/>
              </a:rPr>
              <a:t>Transport (TCP/UDP)</a:t>
            </a:r>
            <a:endParaRPr sz="18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953600" y="1917850"/>
            <a:ext cx="2973900" cy="1312200"/>
          </a:xfrm>
          <a:prstGeom prst="roundRect">
            <a:avLst>
              <a:gd fmla="val 725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Exo 2"/>
                <a:ea typeface="Exo 2"/>
                <a:cs typeface="Exo 2"/>
                <a:sym typeface="Exo 2"/>
              </a:rPr>
              <a:t>Application (HTTP/HTTPS)</a:t>
            </a:r>
            <a:endParaRPr sz="18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4572000" y="1917850"/>
            <a:ext cx="4260300" cy="39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Protocolli che gestiscono la comunicazione logica tra applicazioni.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TCP</a:t>
            </a:r>
            <a:r>
              <a:rPr lang="it"/>
              <a:t>: protocollo affidabile con controllo degli errori.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t"/>
              <a:t>UDP</a:t>
            </a:r>
            <a:r>
              <a:rPr lang="it"/>
              <a:t>: protocollo più veloce, ma non garantisce l’ordine o la consegna dei pacchetti.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Porte del livello di trasporto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11700" y="1536624"/>
            <a:ext cx="8520600" cy="49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Ogni computer/smartphone può e deve aprire più di una connessione a diversi server. Per evitare logiche complesse, ogni connessione parte da una porta “logica”; un numero che identifica la specifica connessione.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Il server che riceve il messaggio, lo riceve ad una specifica porta:</a:t>
            </a:r>
            <a:endParaRPr/>
          </a:p>
          <a:p>
            <a:pPr indent="-37973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HTTP: 80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HTTPS: 443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SSH: 22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DNS: 53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IP e porta</a:t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 rotWithShape="1">
          <a:blip r:embed="rId3">
            <a:alphaModFix/>
          </a:blip>
          <a:srcRect b="20261" l="0" r="0" t="0"/>
          <a:stretch/>
        </p:blipFill>
        <p:spPr>
          <a:xfrm>
            <a:off x="1167596" y="3323977"/>
            <a:ext cx="1295000" cy="1376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1182267" y="2805978"/>
            <a:ext cx="125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9025" lIns="139025" spcFirstLastPara="1" rIns="139025" wrap="square" tIns="139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9"/>
              <a:buFont typeface="Arial"/>
              <a:buNone/>
            </a:pPr>
            <a:r>
              <a:rPr i="0" lang="it" sz="2128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Client</a:t>
            </a:r>
            <a:endParaRPr i="0" sz="2128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6613132" y="2806003"/>
            <a:ext cx="125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9025" lIns="139025" spcFirstLastPara="1" rIns="139025" wrap="square" tIns="139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9"/>
              <a:buFont typeface="Arial"/>
              <a:buNone/>
            </a:pPr>
            <a:r>
              <a:rPr i="0" lang="it" sz="2128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Server</a:t>
            </a:r>
            <a:endParaRPr i="0" sz="2128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 rotWithShape="1">
          <a:blip r:embed="rId3">
            <a:alphaModFix/>
          </a:blip>
          <a:srcRect b="20261" l="0" r="0" t="0"/>
          <a:stretch/>
        </p:blipFill>
        <p:spPr>
          <a:xfrm>
            <a:off x="6594271" y="3324005"/>
            <a:ext cx="1295000" cy="1376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4"/>
          <p:cNvCxnSpPr/>
          <p:nvPr/>
        </p:nvCxnSpPr>
        <p:spPr>
          <a:xfrm>
            <a:off x="2462596" y="3605667"/>
            <a:ext cx="4131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3" name="Google Shape;173;p24"/>
          <p:cNvSpPr txBox="1"/>
          <p:nvPr/>
        </p:nvSpPr>
        <p:spPr>
          <a:xfrm>
            <a:off x="2352450" y="2697550"/>
            <a:ext cx="44259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IP src</a:t>
            </a:r>
            <a:r>
              <a:rPr lang="it" sz="17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: 17.22.34.124, </a:t>
            </a:r>
            <a:r>
              <a:rPr b="1" lang="it" sz="17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Porta src</a:t>
            </a:r>
            <a:r>
              <a:rPr lang="it" sz="17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: 25764, </a:t>
            </a:r>
            <a:r>
              <a:rPr b="1" lang="it" sz="17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TCP</a:t>
            </a:r>
            <a:endParaRPr b="1" sz="170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IP dst</a:t>
            </a:r>
            <a:r>
              <a:rPr lang="it" sz="17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: 1.42.56.244, </a:t>
            </a:r>
            <a:r>
              <a:rPr b="1" lang="it" sz="17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Porta dst</a:t>
            </a:r>
            <a:r>
              <a:rPr lang="it" sz="17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: 443, </a:t>
            </a:r>
            <a:r>
              <a:rPr b="1" lang="it" sz="17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TCP</a:t>
            </a:r>
            <a:endParaRPr b="1" sz="170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174" name="Google Shape;174;p24"/>
          <p:cNvCxnSpPr/>
          <p:nvPr/>
        </p:nvCxnSpPr>
        <p:spPr>
          <a:xfrm>
            <a:off x="2462596" y="4207567"/>
            <a:ext cx="4131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75" name="Google Shape;175;p24"/>
          <p:cNvSpPr txBox="1"/>
          <p:nvPr/>
        </p:nvSpPr>
        <p:spPr>
          <a:xfrm>
            <a:off x="2352450" y="4337575"/>
            <a:ext cx="43461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IP src</a:t>
            </a:r>
            <a:r>
              <a:rPr lang="it" sz="17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: </a:t>
            </a:r>
            <a:r>
              <a:rPr lang="it" sz="17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1.42.56.244</a:t>
            </a:r>
            <a:r>
              <a:rPr lang="it" sz="17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, </a:t>
            </a:r>
            <a:r>
              <a:rPr b="1" lang="it" sz="17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Porta src</a:t>
            </a:r>
            <a:r>
              <a:rPr lang="it" sz="17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: </a:t>
            </a:r>
            <a:r>
              <a:rPr lang="it" sz="17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443, </a:t>
            </a:r>
            <a:r>
              <a:rPr b="1" lang="it" sz="17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TCP</a:t>
            </a:r>
            <a:endParaRPr b="1" sz="170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IP dst</a:t>
            </a:r>
            <a:r>
              <a:rPr lang="it" sz="17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: </a:t>
            </a:r>
            <a:r>
              <a:rPr lang="it" sz="17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17.22.34.124</a:t>
            </a:r>
            <a:r>
              <a:rPr lang="it" sz="17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, </a:t>
            </a:r>
            <a:r>
              <a:rPr b="1" lang="it" sz="17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Porta dst</a:t>
            </a:r>
            <a:r>
              <a:rPr lang="it" sz="17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: </a:t>
            </a:r>
            <a:r>
              <a:rPr lang="it" sz="17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25764, </a:t>
            </a:r>
            <a:r>
              <a:rPr b="1" lang="it" sz="17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TCP</a:t>
            </a:r>
            <a:endParaRPr b="1" sz="170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Livello Applicativo</a:t>
            </a:r>
            <a:endParaRPr/>
          </a:p>
        </p:txBody>
      </p:sp>
      <p:sp>
        <p:nvSpPr>
          <p:cNvPr id="181" name="Google Shape;181;p25"/>
          <p:cNvSpPr/>
          <p:nvPr/>
        </p:nvSpPr>
        <p:spPr>
          <a:xfrm>
            <a:off x="953600" y="4584850"/>
            <a:ext cx="2973900" cy="1312200"/>
          </a:xfrm>
          <a:prstGeom prst="roundRect">
            <a:avLst>
              <a:gd fmla="val 645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Exo 2"/>
                <a:ea typeface="Exo 2"/>
                <a:cs typeface="Exo 2"/>
                <a:sym typeface="Exo 2"/>
              </a:rPr>
              <a:t>Network Access</a:t>
            </a:r>
            <a:endParaRPr sz="18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82" name="Google Shape;182;p25"/>
          <p:cNvSpPr/>
          <p:nvPr/>
        </p:nvSpPr>
        <p:spPr>
          <a:xfrm>
            <a:off x="953600" y="3907450"/>
            <a:ext cx="2973900" cy="67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Exo 2"/>
                <a:ea typeface="Exo 2"/>
                <a:cs typeface="Exo 2"/>
                <a:sym typeface="Exo 2"/>
              </a:rPr>
              <a:t>Internet (IP)</a:t>
            </a:r>
            <a:endParaRPr sz="18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83" name="Google Shape;183;p25"/>
          <p:cNvSpPr/>
          <p:nvPr/>
        </p:nvSpPr>
        <p:spPr>
          <a:xfrm>
            <a:off x="953600" y="3230050"/>
            <a:ext cx="2973900" cy="67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Exo 2"/>
                <a:ea typeface="Exo 2"/>
                <a:cs typeface="Exo 2"/>
                <a:sym typeface="Exo 2"/>
              </a:rPr>
              <a:t>Transport (TCP/UDP)</a:t>
            </a:r>
            <a:endParaRPr sz="18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84" name="Google Shape;184;p25"/>
          <p:cNvSpPr/>
          <p:nvPr/>
        </p:nvSpPr>
        <p:spPr>
          <a:xfrm>
            <a:off x="953600" y="1917850"/>
            <a:ext cx="2973900" cy="1312200"/>
          </a:xfrm>
          <a:prstGeom prst="roundRect">
            <a:avLst>
              <a:gd fmla="val 725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Exo 2"/>
                <a:ea typeface="Exo 2"/>
                <a:cs typeface="Exo 2"/>
                <a:sym typeface="Exo 2"/>
              </a:rPr>
              <a:t>Application (HTTP/HTTPS)</a:t>
            </a:r>
            <a:endParaRPr sz="18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85" name="Google Shape;185;p25"/>
          <p:cNvSpPr txBox="1"/>
          <p:nvPr>
            <p:ph idx="1" type="body"/>
          </p:nvPr>
        </p:nvSpPr>
        <p:spPr>
          <a:xfrm>
            <a:off x="4572000" y="1917850"/>
            <a:ext cx="4260300" cy="39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/>
              <a:t>Protocolli che definiscono come le applicazioni scambiano dati tra computer e dispositivi.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860"/>
              <a:t>Protocollo HTTP (HyperText Transfer Protocol)</a:t>
            </a:r>
            <a:endParaRPr sz="2860"/>
          </a:p>
        </p:txBody>
      </p:sp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311700" y="2472058"/>
            <a:ext cx="6655800" cy="3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AutoNum type="arabicPeriod"/>
            </a:pPr>
            <a:r>
              <a:rPr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AutoNum type="arabicPeriod"/>
            </a:pPr>
            <a:r>
              <a:rPr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b="1"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AutoNum type="arabicPeriod"/>
            </a:pPr>
            <a:r>
              <a:rPr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</a:t>
            </a:r>
            <a:r>
              <a:rPr b="1"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&gt;Page Title&lt;/</a:t>
            </a:r>
            <a:r>
              <a:rPr b="1"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AutoNum type="arabicPeriod"/>
            </a:pPr>
            <a:r>
              <a:rPr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&lt;/</a:t>
            </a:r>
            <a:r>
              <a:rPr b="1"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AutoNum type="arabicPeriod"/>
            </a:pPr>
            <a:r>
              <a:rPr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b="1"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AutoNum type="arabicPeriod"/>
            </a:pPr>
            <a:r>
              <a:rPr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</a:t>
            </a:r>
            <a:r>
              <a:rPr b="1"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&gt;This is an HTML Page!&lt;/</a:t>
            </a:r>
            <a:r>
              <a:rPr b="1"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AutoNum type="arabicPeriod"/>
            </a:pPr>
            <a:r>
              <a:rPr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</a:t>
            </a:r>
            <a:r>
              <a:rPr b="1"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&gt;This is a paragraph&lt;/</a:t>
            </a:r>
            <a:r>
              <a:rPr b="1"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AutoNum type="arabicPeriod"/>
            </a:pPr>
            <a:r>
              <a:rPr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</a:t>
            </a:r>
            <a:r>
              <a:rPr b="1"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href="https://www.w3schools.com/html/"&gt;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AutoNum type="arabicPeriod"/>
            </a:pPr>
            <a:r>
              <a:rPr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more about html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AutoNum type="arabicPeriod"/>
            </a:pPr>
            <a:r>
              <a:rPr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&lt;/</a:t>
            </a:r>
            <a:r>
              <a:rPr b="1"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AutoNum type="arabicPeriod"/>
            </a:pPr>
            <a:r>
              <a:rPr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&lt;/</a:t>
            </a:r>
            <a:r>
              <a:rPr b="1"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AutoNum type="arabicPeriod"/>
            </a:pPr>
            <a:r>
              <a:rPr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it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2" name="Google Shape;192;p26"/>
          <p:cNvPicPr preferRelativeResize="0"/>
          <p:nvPr/>
        </p:nvPicPr>
        <p:blipFill rotWithShape="1">
          <a:blip r:embed="rId3">
            <a:alphaModFix/>
          </a:blip>
          <a:srcRect b="0" l="0" r="13562" t="0"/>
          <a:stretch/>
        </p:blipFill>
        <p:spPr>
          <a:xfrm>
            <a:off x="3910475" y="4661400"/>
            <a:ext cx="5110674" cy="21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311700" y="1536625"/>
            <a:ext cx="8160900" cy="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Quello che riceviamo quando apriamo una connessione!</a:t>
            </a:r>
            <a:endParaRPr sz="18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800"/>
              <a:t>Codice HTML (HyperText Markup Language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Abbellire una pagina HTML</a:t>
            </a:r>
            <a:endParaRPr/>
          </a:p>
        </p:txBody>
      </p:sp>
      <p:sp>
        <p:nvSpPr>
          <p:cNvPr id="200" name="Google Shape;200;p27"/>
          <p:cNvSpPr txBox="1"/>
          <p:nvPr>
            <p:ph idx="1" type="body"/>
          </p:nvPr>
        </p:nvSpPr>
        <p:spPr>
          <a:xfrm>
            <a:off x="311700" y="1401025"/>
            <a:ext cx="8018700" cy="33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Courier New"/>
              <a:buAutoNum type="arabicPeriod"/>
            </a:pPr>
            <a:r>
              <a:rPr lang="it" sz="13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it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it" sz="13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Courier New"/>
              <a:buAutoNum type="arabicPeriod"/>
            </a:pPr>
            <a:r>
              <a:rPr lang="it" sz="13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t" sz="13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it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it" sz="13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Courier New"/>
              <a:buAutoNum type="arabicPeriod"/>
            </a:pPr>
            <a:r>
              <a:rPr lang="it" sz="13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t" sz="13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it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it" sz="13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t" sz="13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Page Title</a:t>
            </a:r>
            <a:r>
              <a:rPr lang="it" sz="13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130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it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it" sz="13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Courier New"/>
              <a:buAutoNum type="arabicPeriod"/>
            </a:pPr>
            <a:r>
              <a:rPr lang="it" sz="13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t" sz="13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130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it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it" sz="13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Courier New"/>
              <a:buAutoNum type="arabicPeriod"/>
            </a:pPr>
            <a:r>
              <a:rPr lang="it" sz="13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t" sz="13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it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it" sz="13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1300">
                <a:solidFill>
                  <a:srgbClr val="0000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it" sz="130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13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"background-color: lightblue;"</a:t>
            </a:r>
            <a:r>
              <a:rPr lang="it" sz="13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Courier New"/>
              <a:buAutoNum type="arabicPeriod"/>
            </a:pPr>
            <a:r>
              <a:rPr lang="it" sz="13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t" sz="13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it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it" sz="13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1300">
                <a:solidFill>
                  <a:srgbClr val="0000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it" sz="130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13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"color: white; text-align: center;"</a:t>
            </a:r>
            <a:r>
              <a:rPr lang="it" sz="13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t" sz="13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 is an HTML Page!</a:t>
            </a:r>
            <a:r>
              <a:rPr lang="it" sz="13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130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it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it" sz="13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Courier New"/>
              <a:buAutoNum type="arabicPeriod"/>
            </a:pPr>
            <a:r>
              <a:rPr lang="it" sz="13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t" sz="13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it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it" sz="13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1300">
                <a:solidFill>
                  <a:srgbClr val="0000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it" sz="130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13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"font-family: verdana; font-size: 20px;"</a:t>
            </a:r>
            <a:r>
              <a:rPr lang="it" sz="13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t" sz="13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 is a paragraph</a:t>
            </a:r>
            <a:r>
              <a:rPr lang="it" sz="13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130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it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it" sz="13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Courier New"/>
              <a:buAutoNum type="arabicPeriod"/>
            </a:pPr>
            <a:r>
              <a:rPr lang="it" sz="13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t" sz="13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it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it" sz="13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1300">
                <a:solidFill>
                  <a:srgbClr val="0000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it" sz="130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13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"https://www.w3schools.com/css/"</a:t>
            </a:r>
            <a:r>
              <a:rPr lang="it" sz="13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Courier New"/>
              <a:buAutoNum type="arabicPeriod"/>
            </a:pPr>
            <a:r>
              <a:rPr lang="it" sz="13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more about css</a:t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Courier New"/>
              <a:buAutoNum type="arabicPeriod"/>
            </a:pPr>
            <a:r>
              <a:rPr lang="it" sz="13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t" sz="13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130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it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it" sz="13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Courier New"/>
              <a:buAutoNum type="arabicPeriod"/>
            </a:pPr>
            <a:r>
              <a:rPr lang="it" sz="13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t" sz="13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130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it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it" sz="13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Courier New"/>
              <a:buAutoNum type="arabicPeriod"/>
            </a:pPr>
            <a:r>
              <a:rPr lang="it" sz="13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130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it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it" sz="13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0099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600" y="4818253"/>
            <a:ext cx="7516801" cy="183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Abbellire una pagina HTML</a:t>
            </a:r>
            <a:endParaRPr/>
          </a:p>
        </p:txBody>
      </p:sp>
      <p:sp>
        <p:nvSpPr>
          <p:cNvPr id="208" name="Google Shape;208;p28"/>
          <p:cNvSpPr txBox="1"/>
          <p:nvPr>
            <p:ph idx="1" type="body"/>
          </p:nvPr>
        </p:nvSpPr>
        <p:spPr>
          <a:xfrm>
            <a:off x="311700" y="1401033"/>
            <a:ext cx="6655800" cy="26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337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35"/>
              <a:buFont typeface="Courier New"/>
              <a:buAutoNum type="arabicPeriod"/>
            </a:pP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it" sz="1335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335">
              <a:solidFill>
                <a:srgbClr val="0099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337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35"/>
              <a:buFont typeface="Courier New"/>
              <a:buAutoNum type="arabicPeriod"/>
            </a:pPr>
            <a:r>
              <a:rPr lang="it" sz="1335">
                <a:solidFill>
                  <a:srgbClr val="2125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it" sz="1335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head</a:t>
            </a: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335">
              <a:solidFill>
                <a:srgbClr val="0099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337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35"/>
              <a:buFont typeface="Courier New"/>
              <a:buAutoNum type="arabicPeriod"/>
            </a:pPr>
            <a:r>
              <a:rPr lang="it" sz="1335">
                <a:solidFill>
                  <a:srgbClr val="2125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it" sz="1335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title</a:t>
            </a: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it" sz="1335">
                <a:solidFill>
                  <a:srgbClr val="2125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Page Title</a:t>
            </a: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it" sz="1335">
                <a:solidFill>
                  <a:srgbClr val="66CC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it" sz="1335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title</a:t>
            </a: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335">
              <a:solidFill>
                <a:srgbClr val="0099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337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35"/>
              <a:buFont typeface="Courier New"/>
              <a:buAutoNum type="arabicPeriod"/>
            </a:pPr>
            <a:r>
              <a:rPr lang="it" sz="1335">
                <a:solidFill>
                  <a:srgbClr val="2125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it" sz="1335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link</a:t>
            </a: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t" sz="1335">
                <a:solidFill>
                  <a:srgbClr val="0000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rel</a:t>
            </a:r>
            <a:r>
              <a:rPr lang="it" sz="1335">
                <a:solidFill>
                  <a:srgbClr val="66CC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it" sz="1335">
                <a:solidFill>
                  <a:srgbClr val="FF0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"stylesheet"</a:t>
            </a: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t" sz="1335">
                <a:solidFill>
                  <a:srgbClr val="0000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it" sz="1335">
                <a:solidFill>
                  <a:srgbClr val="66CC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it" sz="1335">
                <a:solidFill>
                  <a:srgbClr val="FF0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"css.css"</a:t>
            </a: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335">
              <a:solidFill>
                <a:srgbClr val="0099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337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35"/>
              <a:buFont typeface="Courier New"/>
              <a:buAutoNum type="arabicPeriod"/>
            </a:pPr>
            <a:r>
              <a:rPr lang="it" sz="1335">
                <a:solidFill>
                  <a:srgbClr val="2125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it" sz="1335">
                <a:solidFill>
                  <a:srgbClr val="66CC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it" sz="1335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head</a:t>
            </a: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335">
              <a:solidFill>
                <a:srgbClr val="0099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337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35"/>
              <a:buFont typeface="Courier New"/>
              <a:buAutoNum type="arabicPeriod"/>
            </a:pPr>
            <a:r>
              <a:rPr lang="it" sz="1335">
                <a:solidFill>
                  <a:srgbClr val="2125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it" sz="1335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335">
              <a:solidFill>
                <a:srgbClr val="0099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337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35"/>
              <a:buFont typeface="Courier New"/>
              <a:buAutoNum type="arabicPeriod"/>
            </a:pPr>
            <a:r>
              <a:rPr lang="it" sz="1335">
                <a:solidFill>
                  <a:srgbClr val="2125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it" sz="1335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h1</a:t>
            </a: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it" sz="1335">
                <a:solidFill>
                  <a:srgbClr val="2125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This is an HTML Page!</a:t>
            </a: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it" sz="1335">
                <a:solidFill>
                  <a:srgbClr val="66CC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it" sz="1335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h1</a:t>
            </a: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335">
              <a:solidFill>
                <a:srgbClr val="0099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337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35"/>
              <a:buFont typeface="Courier New"/>
              <a:buAutoNum type="arabicPeriod"/>
            </a:pPr>
            <a:r>
              <a:rPr lang="it" sz="1335">
                <a:solidFill>
                  <a:srgbClr val="2125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it" sz="1335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it" sz="1335">
                <a:solidFill>
                  <a:srgbClr val="2125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This is a paragraph</a:t>
            </a: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it" sz="1335">
                <a:solidFill>
                  <a:srgbClr val="66CC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it" sz="1335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335">
              <a:solidFill>
                <a:srgbClr val="0099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337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35"/>
              <a:buFont typeface="Courier New"/>
              <a:buAutoNum type="arabicPeriod"/>
            </a:pPr>
            <a:r>
              <a:rPr lang="it" sz="1335">
                <a:solidFill>
                  <a:srgbClr val="2125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it" sz="1335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t" sz="1335">
                <a:solidFill>
                  <a:srgbClr val="0000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it" sz="1335">
                <a:solidFill>
                  <a:srgbClr val="66CC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it" sz="1335">
                <a:solidFill>
                  <a:srgbClr val="FF00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"https://www.w3schools.com/css/"</a:t>
            </a: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335">
              <a:solidFill>
                <a:srgbClr val="0099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337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35"/>
              <a:buFont typeface="Courier New"/>
              <a:buAutoNum type="arabicPeriod"/>
            </a:pPr>
            <a:r>
              <a:rPr lang="it" sz="1335">
                <a:solidFill>
                  <a:srgbClr val="2125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    more about css</a:t>
            </a:r>
            <a:endParaRPr sz="1335">
              <a:solidFill>
                <a:srgbClr val="21252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337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35"/>
              <a:buFont typeface="Courier New"/>
              <a:buAutoNum type="arabicPeriod"/>
            </a:pPr>
            <a:r>
              <a:rPr lang="it" sz="1335">
                <a:solidFill>
                  <a:srgbClr val="2125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it" sz="1335">
                <a:solidFill>
                  <a:srgbClr val="66CC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it" sz="1335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335">
              <a:solidFill>
                <a:srgbClr val="0099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337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35"/>
              <a:buFont typeface="Courier New"/>
              <a:buAutoNum type="arabicPeriod"/>
            </a:pPr>
            <a:r>
              <a:rPr lang="it" sz="1335">
                <a:solidFill>
                  <a:srgbClr val="2125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it" sz="1335">
                <a:solidFill>
                  <a:srgbClr val="66CC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it" sz="1335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335">
              <a:solidFill>
                <a:srgbClr val="0099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337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35"/>
              <a:buFont typeface="Courier New"/>
              <a:buAutoNum type="arabicPeriod"/>
            </a:pP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it" sz="1335">
                <a:solidFill>
                  <a:srgbClr val="66CC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it" sz="1335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r>
              <a:rPr lang="it" sz="1335">
                <a:solidFill>
                  <a:srgbClr val="0099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335">
              <a:solidFill>
                <a:srgbClr val="0099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9" name="Google Shape;209;p28"/>
          <p:cNvSpPr txBox="1"/>
          <p:nvPr>
            <p:ph idx="1" type="body"/>
          </p:nvPr>
        </p:nvSpPr>
        <p:spPr>
          <a:xfrm>
            <a:off x="5678300" y="1625717"/>
            <a:ext cx="4191900" cy="26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 Mono"/>
              <a:buAutoNum type="arabicPeriod"/>
            </a:pPr>
            <a:r>
              <a:rPr lang="it" sz="1235">
                <a:solidFill>
                  <a:srgbClr val="2125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body </a:t>
            </a:r>
            <a:r>
              <a:rPr lang="it" sz="1235">
                <a:solidFill>
                  <a:srgbClr val="66CC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235">
              <a:solidFill>
                <a:srgbClr val="66CC66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 Mono"/>
              <a:buAutoNum type="arabicPeriod"/>
            </a:pPr>
            <a:r>
              <a:rPr lang="it" sz="1235">
                <a:solidFill>
                  <a:srgbClr val="2125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background-color</a:t>
            </a:r>
            <a:r>
              <a:rPr lang="it" sz="1235">
                <a:solidFill>
                  <a:srgbClr val="66CC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it" sz="1235">
                <a:solidFill>
                  <a:srgbClr val="2125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t" sz="1235">
                <a:solidFill>
                  <a:srgbClr val="55555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lightblue</a:t>
            </a:r>
            <a:r>
              <a:rPr i="1" lang="it" sz="1235">
                <a:solidFill>
                  <a:srgbClr val="808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i="1" sz="1235">
              <a:solidFill>
                <a:srgbClr val="80808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 Mono"/>
              <a:buAutoNum type="arabicPeriod"/>
            </a:pPr>
            <a:r>
              <a:rPr lang="it" sz="1235">
                <a:solidFill>
                  <a:srgbClr val="66CC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35">
              <a:solidFill>
                <a:srgbClr val="66CC66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 Mono"/>
              <a:buAutoNum type="arabicPeriod"/>
            </a:pPr>
            <a:r>
              <a:rPr lang="it" sz="1235">
                <a:solidFill>
                  <a:srgbClr val="2125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35">
              <a:solidFill>
                <a:srgbClr val="21252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 Mono"/>
              <a:buAutoNum type="arabicPeriod"/>
            </a:pPr>
            <a:r>
              <a:rPr lang="it" sz="1235">
                <a:solidFill>
                  <a:srgbClr val="2125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h1 </a:t>
            </a:r>
            <a:r>
              <a:rPr lang="it" sz="1235">
                <a:solidFill>
                  <a:srgbClr val="66CC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235">
              <a:solidFill>
                <a:srgbClr val="66CC66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 Mono"/>
              <a:buAutoNum type="arabicPeriod"/>
            </a:pPr>
            <a:r>
              <a:rPr lang="it" sz="1235">
                <a:solidFill>
                  <a:srgbClr val="2125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color</a:t>
            </a:r>
            <a:r>
              <a:rPr lang="it" sz="1235">
                <a:solidFill>
                  <a:srgbClr val="66CC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it" sz="1235">
                <a:solidFill>
                  <a:srgbClr val="2125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t" sz="1235">
                <a:solidFill>
                  <a:srgbClr val="55555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white</a:t>
            </a:r>
            <a:r>
              <a:rPr i="1" lang="it" sz="1235">
                <a:solidFill>
                  <a:srgbClr val="808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i="1" sz="1235">
              <a:solidFill>
                <a:srgbClr val="80808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 Mono"/>
              <a:buAutoNum type="arabicPeriod"/>
            </a:pPr>
            <a:r>
              <a:rPr lang="it" sz="1235">
                <a:solidFill>
                  <a:srgbClr val="2125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text-align</a:t>
            </a:r>
            <a:r>
              <a:rPr lang="it" sz="1235">
                <a:solidFill>
                  <a:srgbClr val="66CC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it" sz="1235">
                <a:solidFill>
                  <a:srgbClr val="2125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t" sz="1235">
                <a:solidFill>
                  <a:srgbClr val="55555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center</a:t>
            </a:r>
            <a:r>
              <a:rPr i="1" lang="it" sz="1235">
                <a:solidFill>
                  <a:srgbClr val="808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i="1" sz="1235">
              <a:solidFill>
                <a:srgbClr val="80808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 Mono"/>
              <a:buAutoNum type="arabicPeriod"/>
            </a:pPr>
            <a:r>
              <a:rPr lang="it" sz="1235">
                <a:solidFill>
                  <a:srgbClr val="66CC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35">
              <a:solidFill>
                <a:srgbClr val="66CC66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 Mono"/>
              <a:buAutoNum type="arabicPeriod"/>
            </a:pPr>
            <a:r>
              <a:rPr lang="it" sz="1235">
                <a:solidFill>
                  <a:srgbClr val="2125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35">
              <a:solidFill>
                <a:srgbClr val="21252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 Mono"/>
              <a:buAutoNum type="arabicPeriod"/>
            </a:pPr>
            <a:r>
              <a:rPr lang="it" sz="1235">
                <a:solidFill>
                  <a:srgbClr val="2125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 </a:t>
            </a:r>
            <a:r>
              <a:rPr lang="it" sz="1235">
                <a:solidFill>
                  <a:srgbClr val="66CC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235">
              <a:solidFill>
                <a:srgbClr val="66CC66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 Mono"/>
              <a:buAutoNum type="arabicPeriod"/>
            </a:pPr>
            <a:r>
              <a:rPr lang="it" sz="1235">
                <a:solidFill>
                  <a:srgbClr val="2125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font-family</a:t>
            </a:r>
            <a:r>
              <a:rPr lang="it" sz="1235">
                <a:solidFill>
                  <a:srgbClr val="66CC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it" sz="1235">
                <a:solidFill>
                  <a:srgbClr val="2125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it" sz="1235">
                <a:solidFill>
                  <a:srgbClr val="55555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verdana</a:t>
            </a:r>
            <a:r>
              <a:rPr i="1" lang="it" sz="1235">
                <a:solidFill>
                  <a:srgbClr val="808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i="1" sz="1235">
              <a:solidFill>
                <a:srgbClr val="80808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 Mono"/>
              <a:buAutoNum type="arabicPeriod"/>
            </a:pPr>
            <a:r>
              <a:rPr lang="it" sz="1235">
                <a:solidFill>
                  <a:srgbClr val="2125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font-size</a:t>
            </a:r>
            <a:r>
              <a:rPr lang="it" sz="1235">
                <a:solidFill>
                  <a:srgbClr val="66CC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it" sz="1235">
                <a:solidFill>
                  <a:srgbClr val="21252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20px</a:t>
            </a:r>
            <a:r>
              <a:rPr i="1" lang="it" sz="1235">
                <a:solidFill>
                  <a:srgbClr val="80808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i="1" sz="1235">
              <a:solidFill>
                <a:srgbClr val="80808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 Mono"/>
              <a:buAutoNum type="arabicPeriod"/>
            </a:pPr>
            <a:r>
              <a:rPr lang="it" sz="1235">
                <a:solidFill>
                  <a:srgbClr val="66CC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35">
              <a:solidFill>
                <a:srgbClr val="0099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25" y="4663700"/>
            <a:ext cx="8160749" cy="17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8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Pagina HTML dinamica (JavaScript)</a:t>
            </a:r>
            <a:endParaRPr/>
          </a:p>
        </p:txBody>
      </p:sp>
      <p:sp>
        <p:nvSpPr>
          <p:cNvPr id="217" name="Google Shape;217;p29"/>
          <p:cNvSpPr txBox="1"/>
          <p:nvPr>
            <p:ph idx="1" type="body"/>
          </p:nvPr>
        </p:nvSpPr>
        <p:spPr>
          <a:xfrm>
            <a:off x="311700" y="1401025"/>
            <a:ext cx="8160900" cy="26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654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70"/>
              <a:buFont typeface="Courier New"/>
              <a:buAutoNum type="arabicPeriod"/>
            </a:pP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7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654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70"/>
              <a:buFont typeface="Courier New"/>
              <a:buAutoNum type="arabicPeriod"/>
            </a:pP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7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654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70"/>
              <a:buFont typeface="Courier New"/>
              <a:buAutoNum type="arabicPeriod"/>
            </a:pP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Page Title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107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7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654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70"/>
              <a:buFont typeface="Courier New"/>
              <a:buAutoNum type="arabicPeriod"/>
            </a:pP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1070">
                <a:solidFill>
                  <a:srgbClr val="0000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it" sz="107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107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"js.js"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it" sz="107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7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654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70"/>
              <a:buFont typeface="Courier New"/>
              <a:buAutoNum type="arabicPeriod"/>
            </a:pP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107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7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654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70"/>
              <a:buFont typeface="Courier New"/>
              <a:buAutoNum type="arabicPeriod"/>
            </a:pP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7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654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70"/>
              <a:buFont typeface="Courier New"/>
              <a:buAutoNum type="arabicPeriod"/>
            </a:pP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 is an HTML Page!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107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7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654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70"/>
              <a:buFont typeface="Courier New"/>
              <a:buAutoNum type="arabicPeriod"/>
            </a:pP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1070">
                <a:solidFill>
                  <a:srgbClr val="0000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it" sz="107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107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"demo"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 is a paragraph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107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7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654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70"/>
              <a:buFont typeface="Courier New"/>
              <a:buAutoNum type="arabicPeriod"/>
            </a:pP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1070">
                <a:solidFill>
                  <a:srgbClr val="0000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it" sz="107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107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1070">
                <a:solidFill>
                  <a:srgbClr val="0000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it" sz="107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107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"changeColor()"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 is a Button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107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7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654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70"/>
              <a:buFont typeface="Courier New"/>
              <a:buAutoNum type="arabicPeriod"/>
            </a:pP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107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7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654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70"/>
              <a:buFont typeface="Courier New"/>
              <a:buAutoNum type="arabicPeriod"/>
            </a:pP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1070">
                <a:solidFill>
                  <a:srgbClr val="0000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it" sz="107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107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"https://www.w3schools.com/js/"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7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654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70"/>
              <a:buFont typeface="Courier New"/>
              <a:buAutoNum type="arabicPeriod"/>
            </a:pP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more about js</a:t>
            </a:r>
            <a:endParaRPr sz="107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654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70"/>
              <a:buFont typeface="Courier New"/>
              <a:buAutoNum type="arabicPeriod"/>
            </a:pP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107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7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654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70"/>
              <a:buFont typeface="Courier New"/>
              <a:buAutoNum type="arabicPeriod"/>
            </a:pP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107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7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654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70"/>
              <a:buFont typeface="Courier New"/>
              <a:buAutoNum type="arabicPeriod"/>
            </a:pP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107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70">
              <a:solidFill>
                <a:srgbClr val="0099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8" name="Google Shape;218;p29"/>
          <p:cNvSpPr txBox="1"/>
          <p:nvPr>
            <p:ph idx="1" type="body"/>
          </p:nvPr>
        </p:nvSpPr>
        <p:spPr>
          <a:xfrm>
            <a:off x="311700" y="4006525"/>
            <a:ext cx="8589900" cy="27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100"/>
              <a:buFont typeface="Courier New"/>
              <a:buAutoNum type="arabicPeriod"/>
            </a:pPr>
            <a:r>
              <a:rPr b="1" lang="it" sz="1100">
                <a:solidFill>
                  <a:srgbClr val="0000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it" sz="11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changeColor</a:t>
            </a:r>
            <a:r>
              <a:rPr lang="it" sz="11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20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100"/>
              <a:buFont typeface="Courier New"/>
              <a:buAutoNum type="arabicPeriod"/>
            </a:pPr>
            <a:r>
              <a:rPr lang="it" sz="11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document.</a:t>
            </a:r>
            <a:r>
              <a:rPr lang="it" sz="1100">
                <a:solidFill>
                  <a:srgbClr val="6600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it" sz="11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" sz="1100">
                <a:solidFill>
                  <a:srgbClr val="3366C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'demo'</a:t>
            </a:r>
            <a:r>
              <a:rPr lang="it" sz="11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it" sz="11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1100">
                <a:solidFill>
                  <a:srgbClr val="6600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it" sz="11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1100">
                <a:solidFill>
                  <a:srgbClr val="6600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it" sz="1100">
                <a:solidFill>
                  <a:srgbClr val="3399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1100">
                <a:solidFill>
                  <a:srgbClr val="3366C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'red'</a:t>
            </a:r>
            <a:r>
              <a:rPr lang="it" sz="1100">
                <a:solidFill>
                  <a:srgbClr val="3399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3399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100"/>
              <a:buFont typeface="Courier New"/>
              <a:buAutoNum type="arabicPeriod"/>
            </a:pPr>
            <a:r>
              <a:rPr lang="it" sz="11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21252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9" name="Google Shape;2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7" y="4775925"/>
            <a:ext cx="4529724" cy="17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9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Pagina HTML dinamica (JavaScript)</a:t>
            </a:r>
            <a:endParaRPr/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4756050"/>
            <a:ext cx="4529724" cy="185978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28" name="Google Shape;228;p30"/>
          <p:cNvSpPr txBox="1"/>
          <p:nvPr>
            <p:ph idx="1" type="body"/>
          </p:nvPr>
        </p:nvSpPr>
        <p:spPr>
          <a:xfrm>
            <a:off x="311700" y="1401025"/>
            <a:ext cx="8160900" cy="26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654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70"/>
              <a:buFont typeface="Courier New"/>
              <a:buAutoNum type="arabicPeriod"/>
            </a:pP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7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654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70"/>
              <a:buFont typeface="Courier New"/>
              <a:buAutoNum type="arabicPeriod"/>
            </a:pP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7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654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70"/>
              <a:buFont typeface="Courier New"/>
              <a:buAutoNum type="arabicPeriod"/>
            </a:pP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Page Title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107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7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654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70"/>
              <a:buFont typeface="Courier New"/>
              <a:buAutoNum type="arabicPeriod"/>
            </a:pP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1070">
                <a:solidFill>
                  <a:srgbClr val="0000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it" sz="107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107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"js.js"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it" sz="107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7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654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70"/>
              <a:buFont typeface="Courier New"/>
              <a:buAutoNum type="arabicPeriod"/>
            </a:pP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107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7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654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70"/>
              <a:buFont typeface="Courier New"/>
              <a:buAutoNum type="arabicPeriod"/>
            </a:pP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7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654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70"/>
              <a:buFont typeface="Courier New"/>
              <a:buAutoNum type="arabicPeriod"/>
            </a:pP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 is an HTML Page!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107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7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654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70"/>
              <a:buFont typeface="Courier New"/>
              <a:buAutoNum type="arabicPeriod"/>
            </a:pP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1070">
                <a:solidFill>
                  <a:srgbClr val="0000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it" sz="107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107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"demo"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 is a paragraph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107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7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654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70"/>
              <a:buFont typeface="Courier New"/>
              <a:buAutoNum type="arabicPeriod"/>
            </a:pP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1070">
                <a:solidFill>
                  <a:srgbClr val="0000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it" sz="107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107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1070">
                <a:solidFill>
                  <a:srgbClr val="0000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it" sz="107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107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"changeColor()"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 is a Button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107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7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654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70"/>
              <a:buFont typeface="Courier New"/>
              <a:buAutoNum type="arabicPeriod"/>
            </a:pP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107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7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654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70"/>
              <a:buFont typeface="Courier New"/>
              <a:buAutoNum type="arabicPeriod"/>
            </a:pP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1070">
                <a:solidFill>
                  <a:srgbClr val="0000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it" sz="107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107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"https://www.w3schools.com/js/"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7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654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70"/>
              <a:buFont typeface="Courier New"/>
              <a:buAutoNum type="arabicPeriod"/>
            </a:pP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more about js</a:t>
            </a:r>
            <a:endParaRPr sz="107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654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70"/>
              <a:buFont typeface="Courier New"/>
              <a:buAutoNum type="arabicPeriod"/>
            </a:pP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107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7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654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70"/>
              <a:buFont typeface="Courier New"/>
              <a:buAutoNum type="arabicPeriod"/>
            </a:pPr>
            <a:r>
              <a:rPr lang="it" sz="107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107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7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654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70"/>
              <a:buFont typeface="Courier New"/>
              <a:buAutoNum type="arabicPeriod"/>
            </a:pP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107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it" sz="107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it" sz="107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70">
              <a:solidFill>
                <a:srgbClr val="0099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9" name="Google Shape;229;p30"/>
          <p:cNvSpPr txBox="1"/>
          <p:nvPr>
            <p:ph idx="1" type="body"/>
          </p:nvPr>
        </p:nvSpPr>
        <p:spPr>
          <a:xfrm>
            <a:off x="311700" y="4006525"/>
            <a:ext cx="8589900" cy="27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100"/>
              <a:buFont typeface="Courier New"/>
              <a:buAutoNum type="arabicPeriod"/>
            </a:pPr>
            <a:r>
              <a:rPr b="1" lang="it" sz="1100">
                <a:solidFill>
                  <a:srgbClr val="0000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it" sz="11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changeColor</a:t>
            </a:r>
            <a:r>
              <a:rPr lang="it" sz="11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200">
              <a:solidFill>
                <a:srgbClr val="00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100"/>
              <a:buFont typeface="Courier New"/>
              <a:buAutoNum type="arabicPeriod"/>
            </a:pPr>
            <a:r>
              <a:rPr lang="it" sz="11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document.</a:t>
            </a:r>
            <a:r>
              <a:rPr lang="it" sz="1100">
                <a:solidFill>
                  <a:srgbClr val="6600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it" sz="11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" sz="1100">
                <a:solidFill>
                  <a:srgbClr val="3366C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'demo'</a:t>
            </a:r>
            <a:r>
              <a:rPr lang="it" sz="11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it" sz="11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1100">
                <a:solidFill>
                  <a:srgbClr val="6600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it" sz="11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1100">
                <a:solidFill>
                  <a:srgbClr val="6600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it" sz="1100">
                <a:solidFill>
                  <a:srgbClr val="3399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1100">
                <a:solidFill>
                  <a:srgbClr val="3366C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'red'</a:t>
            </a:r>
            <a:r>
              <a:rPr lang="it" sz="1100">
                <a:solidFill>
                  <a:srgbClr val="3399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33993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100"/>
              <a:buFont typeface="Courier New"/>
              <a:buAutoNum type="arabicPeriod"/>
            </a:pPr>
            <a:r>
              <a:rPr lang="it" sz="1100">
                <a:solidFill>
                  <a:srgbClr val="00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21252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Richiesta HTTP</a:t>
            </a:r>
            <a:endParaRPr/>
          </a:p>
        </p:txBody>
      </p:sp>
      <p:sp>
        <p:nvSpPr>
          <p:cNvPr id="235" name="Google Shape;235;p31"/>
          <p:cNvSpPr txBox="1"/>
          <p:nvPr/>
        </p:nvSpPr>
        <p:spPr>
          <a:xfrm>
            <a:off x="222150" y="2166767"/>
            <a:ext cx="2738100" cy="1395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 Mono"/>
                <a:ea typeface="Roboto Mono"/>
                <a:cs typeface="Roboto Mono"/>
                <a:sym typeface="Roboto Mono"/>
              </a:rPr>
              <a:t>GET / HTTP/2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 Mono"/>
                <a:ea typeface="Roboto Mono"/>
                <a:cs typeface="Roboto Mono"/>
                <a:sym typeface="Roboto Mono"/>
              </a:rPr>
              <a:t>Host: instagram.com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 Mono"/>
                <a:ea typeface="Roboto Mono"/>
                <a:cs typeface="Roboto Mono"/>
                <a:sym typeface="Roboto Mono"/>
              </a:rPr>
              <a:t>User-Agent: Chrome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 Mono"/>
                <a:ea typeface="Roboto Mono"/>
                <a:cs typeface="Roboto Mono"/>
                <a:sym typeface="Roboto Mono"/>
              </a:rPr>
              <a:t>Accept: */*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3483000" y="2107567"/>
            <a:ext cx="5046300" cy="1046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Exo 2"/>
                <a:ea typeface="Exo 2"/>
                <a:cs typeface="Exo 2"/>
                <a:sym typeface="Exo 2"/>
              </a:rPr>
              <a:t>Metodi</a:t>
            </a:r>
            <a:endParaRPr b="1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Exo 2"/>
                <a:ea typeface="Exo 2"/>
                <a:cs typeface="Exo 2"/>
                <a:sym typeface="Exo 2"/>
              </a:rPr>
              <a:t>GET </a:t>
            </a:r>
            <a:r>
              <a:rPr lang="it">
                <a:latin typeface="Exo 2"/>
                <a:ea typeface="Exo 2"/>
                <a:cs typeface="Exo 2"/>
                <a:sym typeface="Exo 2"/>
              </a:rPr>
              <a:t>utilizzato per richiedere una pagina.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Exo 2"/>
                <a:ea typeface="Exo 2"/>
                <a:cs typeface="Exo 2"/>
                <a:sym typeface="Exo 2"/>
              </a:rPr>
              <a:t>POST </a:t>
            </a:r>
            <a:r>
              <a:rPr lang="it">
                <a:latin typeface="Exo 2"/>
                <a:ea typeface="Exo 2"/>
                <a:cs typeface="Exo 2"/>
                <a:sym typeface="Exo 2"/>
              </a:rPr>
              <a:t>utilizzato per inviare dati.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Exo 2"/>
                <a:ea typeface="Exo 2"/>
                <a:cs typeface="Exo 2"/>
                <a:sym typeface="Exo 2"/>
              </a:rPr>
              <a:t>HEAD, PUT, DELETE, OPTIONS, ...</a:t>
            </a:r>
            <a:endParaRPr b="1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37" name="Google Shape;237;p31"/>
          <p:cNvSpPr txBox="1"/>
          <p:nvPr/>
        </p:nvSpPr>
        <p:spPr>
          <a:xfrm>
            <a:off x="3483000" y="3603433"/>
            <a:ext cx="5046300" cy="1262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Exo 2"/>
                <a:ea typeface="Exo 2"/>
                <a:cs typeface="Exo 2"/>
                <a:sym typeface="Exo 2"/>
              </a:rPr>
              <a:t>Intestazione HTTP</a:t>
            </a:r>
            <a:endParaRPr b="1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5"/>
                </a:solidFill>
                <a:latin typeface="Exo 2"/>
                <a:ea typeface="Exo 2"/>
                <a:cs typeface="Exo 2"/>
                <a:sym typeface="Exo 2"/>
              </a:rPr>
              <a:t>Host :</a:t>
            </a:r>
            <a:r>
              <a:rPr lang="it">
                <a:latin typeface="Exo 2"/>
                <a:ea typeface="Exo 2"/>
                <a:cs typeface="Exo 2"/>
                <a:sym typeface="Exo 2"/>
              </a:rPr>
              <a:t> Il nome del sito web.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5"/>
                </a:solidFill>
                <a:latin typeface="Exo 2"/>
                <a:ea typeface="Exo 2"/>
                <a:cs typeface="Exo 2"/>
                <a:sym typeface="Exo 2"/>
              </a:rPr>
              <a:t>User-Agent: </a:t>
            </a:r>
            <a:r>
              <a:rPr lang="it">
                <a:latin typeface="Exo 2"/>
                <a:ea typeface="Exo 2"/>
                <a:cs typeface="Exo 2"/>
                <a:sym typeface="Exo 2"/>
              </a:rPr>
              <a:t>Il browser utilizzato.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5"/>
                </a:solidFill>
                <a:latin typeface="Exo 2"/>
                <a:ea typeface="Exo 2"/>
                <a:cs typeface="Exo 2"/>
                <a:sym typeface="Exo 2"/>
              </a:rPr>
              <a:t>Cookie:</a:t>
            </a:r>
            <a:r>
              <a:rPr lang="it">
                <a:latin typeface="Exo 2"/>
                <a:ea typeface="Exo 2"/>
                <a:cs typeface="Exo 2"/>
                <a:sym typeface="Exo 2"/>
              </a:rPr>
              <a:t> Utilizzati per sessioni web e tracciamenti commerciali. 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38" name="Google Shape;238;p31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39" name="Google Shape;239;p31"/>
          <p:cNvSpPr/>
          <p:nvPr/>
        </p:nvSpPr>
        <p:spPr>
          <a:xfrm rot="-5400000">
            <a:off x="2460750" y="2666333"/>
            <a:ext cx="1400100" cy="401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HEADERS</a:t>
            </a:r>
            <a:endParaRPr/>
          </a:p>
        </p:txBody>
      </p:sp>
      <p:sp>
        <p:nvSpPr>
          <p:cNvPr id="240" name="Google Shape;240;p31"/>
          <p:cNvSpPr txBox="1"/>
          <p:nvPr/>
        </p:nvSpPr>
        <p:spPr>
          <a:xfrm>
            <a:off x="3483000" y="5386500"/>
            <a:ext cx="5046300" cy="831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Exo 2"/>
                <a:ea typeface="Exo 2"/>
                <a:cs typeface="Exo 2"/>
                <a:sym typeface="Exo 2"/>
              </a:rPr>
              <a:t>Corpo HTTP (Solo POST, PUT, e altri Medie)</a:t>
            </a:r>
            <a:endParaRPr b="1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Contiene le informazioni (username, password, e altro…).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Richieste GET in genere non hanno il corpo.</a:t>
            </a:r>
            <a:endParaRPr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222150" y="3566933"/>
            <a:ext cx="2738100" cy="2453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2" name="Google Shape;242;p31"/>
          <p:cNvSpPr/>
          <p:nvPr/>
        </p:nvSpPr>
        <p:spPr>
          <a:xfrm rot="-5400000">
            <a:off x="1934250" y="4593367"/>
            <a:ext cx="2453100" cy="401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BODY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908025" y="3271600"/>
            <a:ext cx="850800" cy="314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8058200" y="3271600"/>
            <a:ext cx="911400" cy="314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5719875" y="3271600"/>
            <a:ext cx="2238900" cy="314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3663850" y="3271600"/>
            <a:ext cx="1941000" cy="314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3437800" y="3271600"/>
            <a:ext cx="226200" cy="314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1890250" y="3276967"/>
            <a:ext cx="1493100" cy="314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214325" y="3276967"/>
            <a:ext cx="442800" cy="314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0" y="3166600"/>
            <a:ext cx="9144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Consolas"/>
                <a:ea typeface="Consolas"/>
                <a:cs typeface="Consolas"/>
                <a:sym typeface="Consolas"/>
              </a:rPr>
              <a:t>http://user:pass@www.example.com:80/path/to/myfile.html?key1=value1&amp;key2=value2#Somewhere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URL (Uniform Resource Locator)</a:t>
            </a:r>
            <a:endParaRPr/>
          </a:p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85650" y="3704733"/>
            <a:ext cx="7815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Exo 2"/>
                <a:ea typeface="Exo 2"/>
                <a:cs typeface="Exo 2"/>
                <a:sym typeface="Exo 2"/>
              </a:rPr>
              <a:t>Schema</a:t>
            </a:r>
            <a:endParaRPr sz="12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1834575" y="3684933"/>
            <a:ext cx="14931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Exo 2"/>
                <a:ea typeface="Exo 2"/>
                <a:cs typeface="Exo 2"/>
                <a:sym typeface="Exo 2"/>
              </a:rPr>
              <a:t>Dominio</a:t>
            </a:r>
            <a:endParaRPr sz="12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3332450" y="3488133"/>
            <a:ext cx="6225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Exo 2"/>
                <a:ea typeface="Exo 2"/>
                <a:cs typeface="Exo 2"/>
                <a:sym typeface="Exo 2"/>
              </a:rPr>
              <a:t>Porta</a:t>
            </a:r>
            <a:endParaRPr sz="12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3630525" y="3655533"/>
            <a:ext cx="19188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Exo 2"/>
                <a:ea typeface="Exo 2"/>
                <a:cs typeface="Exo 2"/>
                <a:sym typeface="Exo 2"/>
              </a:rPr>
              <a:t>Percorso</a:t>
            </a:r>
            <a:endParaRPr sz="12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5664350" y="3684933"/>
            <a:ext cx="22389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Exo 2"/>
                <a:ea typeface="Exo 2"/>
                <a:cs typeface="Exo 2"/>
                <a:sym typeface="Exo 2"/>
              </a:rPr>
              <a:t>Parametri</a:t>
            </a:r>
            <a:endParaRPr sz="12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8018275" y="3586533"/>
            <a:ext cx="9114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Exo 2"/>
                <a:ea typeface="Exo 2"/>
                <a:cs typeface="Exo 2"/>
                <a:sym typeface="Exo 2"/>
              </a:rPr>
              <a:t>Ancora</a:t>
            </a:r>
            <a:endParaRPr sz="12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908025" y="3704733"/>
            <a:ext cx="12375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Exo 2"/>
                <a:ea typeface="Exo 2"/>
                <a:cs typeface="Exo 2"/>
                <a:sym typeface="Exo 2"/>
              </a:rPr>
              <a:t>Autenticazione</a:t>
            </a:r>
            <a:endParaRPr sz="1200"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Risposta HTTP</a:t>
            </a:r>
            <a:endParaRPr/>
          </a:p>
        </p:txBody>
      </p:sp>
      <p:sp>
        <p:nvSpPr>
          <p:cNvPr id="248" name="Google Shape;248;p32"/>
          <p:cNvSpPr txBox="1"/>
          <p:nvPr/>
        </p:nvSpPr>
        <p:spPr>
          <a:xfrm>
            <a:off x="222150" y="2166767"/>
            <a:ext cx="2738100" cy="1395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GET / HTTP/2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Host: instagram.com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User-Agent: Chrome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Accept: */*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9" name="Google Shape;249;p32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50" name="Google Shape;250;p32"/>
          <p:cNvSpPr/>
          <p:nvPr/>
        </p:nvSpPr>
        <p:spPr>
          <a:xfrm rot="-5400000">
            <a:off x="2460750" y="2666333"/>
            <a:ext cx="1400100" cy="401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HEADERS</a:t>
            </a:r>
            <a:endParaRPr/>
          </a:p>
        </p:txBody>
      </p:sp>
      <p:sp>
        <p:nvSpPr>
          <p:cNvPr id="251" name="Google Shape;251;p32"/>
          <p:cNvSpPr txBox="1"/>
          <p:nvPr/>
        </p:nvSpPr>
        <p:spPr>
          <a:xfrm>
            <a:off x="222150" y="3566933"/>
            <a:ext cx="2738100" cy="2453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2" name="Google Shape;252;p32"/>
          <p:cNvSpPr/>
          <p:nvPr/>
        </p:nvSpPr>
        <p:spPr>
          <a:xfrm rot="-5400000">
            <a:off x="1934250" y="4593367"/>
            <a:ext cx="2453100" cy="401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BODY</a:t>
            </a:r>
            <a:endParaRPr/>
          </a:p>
        </p:txBody>
      </p:sp>
      <p:sp>
        <p:nvSpPr>
          <p:cNvPr id="253" name="Google Shape;253;p32"/>
          <p:cNvSpPr txBox="1"/>
          <p:nvPr/>
        </p:nvSpPr>
        <p:spPr>
          <a:xfrm>
            <a:off x="3520000" y="2166767"/>
            <a:ext cx="4319700" cy="2371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HTTP/2 200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date: Sun, 04 Mar 2018 06:22:06 GMT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expires: Thu, 19 Nov 1981 08:52:00 GMT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set-cookie: PHPSESSID=AAAAA; path=/; 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secure; HttpOnly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user-agent: Google Chrome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content-length: 28046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content-type: text/html; charset=UTF-8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4" name="Google Shape;254;p32"/>
          <p:cNvSpPr/>
          <p:nvPr/>
        </p:nvSpPr>
        <p:spPr>
          <a:xfrm rot="-5400000">
            <a:off x="6975225" y="3031517"/>
            <a:ext cx="2361600" cy="632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HEADERS</a:t>
            </a:r>
            <a:endParaRPr/>
          </a:p>
        </p:txBody>
      </p:sp>
      <p:sp>
        <p:nvSpPr>
          <p:cNvPr id="255" name="Google Shape;255;p32"/>
          <p:cNvSpPr txBox="1"/>
          <p:nvPr/>
        </p:nvSpPr>
        <p:spPr>
          <a:xfrm>
            <a:off x="3520000" y="4538367"/>
            <a:ext cx="4319700" cy="1482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&lt;head&gt;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	&lt;title&gt;Website Title&lt;/title&gt;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&lt;/head&gt;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6" name="Google Shape;256;p32"/>
          <p:cNvSpPr/>
          <p:nvPr/>
        </p:nvSpPr>
        <p:spPr>
          <a:xfrm rot="-5400000">
            <a:off x="7410225" y="4958317"/>
            <a:ext cx="1491600" cy="632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BODY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Risposta HTTP</a:t>
            </a:r>
            <a:endParaRPr/>
          </a:p>
        </p:txBody>
      </p:sp>
      <p:sp>
        <p:nvSpPr>
          <p:cNvPr id="262" name="Google Shape;262;p33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63" name="Google Shape;263;p33"/>
          <p:cNvSpPr txBox="1"/>
          <p:nvPr/>
        </p:nvSpPr>
        <p:spPr>
          <a:xfrm>
            <a:off x="3520000" y="2166767"/>
            <a:ext cx="4319700" cy="2371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HTTP/2 200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date: Sun, 04 Mar 2018 06:22:06 GMT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expires: Thu, 19 Nov 1981 08:52:00 GMT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set-cookie: PHPSESSID=AAAAA; path=/; 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secure; HttpOnly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user-agent: Google Chrome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content-length: 28046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content-type: text/html; charset=UTF-8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4" name="Google Shape;264;p33"/>
          <p:cNvSpPr/>
          <p:nvPr/>
        </p:nvSpPr>
        <p:spPr>
          <a:xfrm rot="-5400000">
            <a:off x="6975225" y="3031517"/>
            <a:ext cx="2361600" cy="632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HEADERS</a:t>
            </a:r>
            <a:endParaRPr/>
          </a:p>
        </p:txBody>
      </p:sp>
      <p:sp>
        <p:nvSpPr>
          <p:cNvPr id="265" name="Google Shape;265;p33"/>
          <p:cNvSpPr txBox="1"/>
          <p:nvPr/>
        </p:nvSpPr>
        <p:spPr>
          <a:xfrm>
            <a:off x="3520000" y="4538367"/>
            <a:ext cx="4319700" cy="1482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&lt;head&gt;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	&lt;title&gt;Website Title&lt;/title&gt;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&lt;/head&gt;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6" name="Google Shape;266;p33"/>
          <p:cNvSpPr/>
          <p:nvPr/>
        </p:nvSpPr>
        <p:spPr>
          <a:xfrm rot="-5400000">
            <a:off x="7410225" y="4958317"/>
            <a:ext cx="1491600" cy="632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BODY</a:t>
            </a:r>
            <a:endParaRPr/>
          </a:p>
        </p:txBody>
      </p:sp>
      <p:sp>
        <p:nvSpPr>
          <p:cNvPr id="267" name="Google Shape;267;p33"/>
          <p:cNvSpPr txBox="1"/>
          <p:nvPr/>
        </p:nvSpPr>
        <p:spPr>
          <a:xfrm>
            <a:off x="311700" y="2166767"/>
            <a:ext cx="2993100" cy="2770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Exo 2"/>
                <a:ea typeface="Exo 2"/>
                <a:cs typeface="Exo 2"/>
                <a:sym typeface="Exo 2"/>
              </a:rPr>
              <a:t>Codici di Risposta</a:t>
            </a:r>
            <a:endParaRPr b="1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Exo 2"/>
                <a:ea typeface="Exo 2"/>
                <a:cs typeface="Exo 2"/>
                <a:sym typeface="Exo 2"/>
              </a:rPr>
              <a:t>1xx </a:t>
            </a:r>
            <a:r>
              <a:rPr lang="it">
                <a:latin typeface="Exo 2"/>
                <a:ea typeface="Exo 2"/>
                <a:cs typeface="Exo 2"/>
                <a:sym typeface="Exo 2"/>
              </a:rPr>
              <a:t>Informazione Generica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Exo 2"/>
                <a:ea typeface="Exo 2"/>
                <a:cs typeface="Exo 2"/>
                <a:sym typeface="Exo 2"/>
              </a:rPr>
              <a:t>        (es, 101 Switching Protocol)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latin typeface="Exo 2"/>
                <a:ea typeface="Exo 2"/>
                <a:cs typeface="Exo 2"/>
                <a:sym typeface="Exo 2"/>
              </a:rPr>
              <a:t>2xx </a:t>
            </a:r>
            <a:r>
              <a:rPr lang="it">
                <a:latin typeface="Exo 2"/>
                <a:ea typeface="Exo 2"/>
                <a:cs typeface="Exo 2"/>
                <a:sym typeface="Exo 2"/>
              </a:rPr>
              <a:t>Risposta Affermativa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latin typeface="Exo 2"/>
                <a:ea typeface="Exo 2"/>
                <a:cs typeface="Exo 2"/>
                <a:sym typeface="Exo 2"/>
              </a:rPr>
              <a:t>        (es, 200 OK)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latin typeface="Exo 2"/>
                <a:ea typeface="Exo 2"/>
                <a:cs typeface="Exo 2"/>
                <a:sym typeface="Exo 2"/>
              </a:rPr>
              <a:t>3xx </a:t>
            </a:r>
            <a:r>
              <a:rPr lang="it">
                <a:latin typeface="Exo 2"/>
                <a:ea typeface="Exo 2"/>
                <a:cs typeface="Exo 2"/>
                <a:sym typeface="Exo 2"/>
              </a:rPr>
              <a:t>Messaggi di Ridirezione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       </a:t>
            </a:r>
            <a:r>
              <a:rPr lang="it">
                <a:latin typeface="Exo 2"/>
                <a:ea typeface="Exo 2"/>
                <a:cs typeface="Exo 2"/>
                <a:sym typeface="Exo 2"/>
              </a:rPr>
              <a:t>(es, 302 Found)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latin typeface="Exo 2"/>
                <a:ea typeface="Exo 2"/>
                <a:cs typeface="Exo 2"/>
                <a:sym typeface="Exo 2"/>
              </a:rPr>
              <a:t>4xx </a:t>
            </a:r>
            <a:r>
              <a:rPr lang="it">
                <a:latin typeface="Exo 2"/>
                <a:ea typeface="Exo 2"/>
                <a:cs typeface="Exo 2"/>
                <a:sym typeface="Exo 2"/>
              </a:rPr>
              <a:t>Errori nella richiesta HTTP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       </a:t>
            </a:r>
            <a:r>
              <a:rPr lang="it">
                <a:latin typeface="Exo 2"/>
                <a:ea typeface="Exo 2"/>
                <a:cs typeface="Exo 2"/>
                <a:sym typeface="Exo 2"/>
              </a:rPr>
              <a:t>(es, 404 Not Found)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latin typeface="Exo 2"/>
                <a:ea typeface="Exo 2"/>
                <a:cs typeface="Exo 2"/>
                <a:sym typeface="Exo 2"/>
              </a:rPr>
              <a:t>5xx </a:t>
            </a:r>
            <a:r>
              <a:rPr lang="it">
                <a:latin typeface="Exo 2"/>
                <a:ea typeface="Exo 2"/>
                <a:cs typeface="Exo 2"/>
                <a:sym typeface="Exo 2"/>
              </a:rPr>
              <a:t>Errori del Server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       </a:t>
            </a:r>
            <a:r>
              <a:rPr lang="it">
                <a:latin typeface="Exo 2"/>
                <a:ea typeface="Exo 2"/>
                <a:cs typeface="Exo 2"/>
                <a:sym typeface="Exo 2"/>
              </a:rPr>
              <a:t>(es, 500 Internal Server Error)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Mandare dati ad un server</a:t>
            </a:r>
            <a:endParaRPr/>
          </a:p>
        </p:txBody>
      </p:sp>
      <p:sp>
        <p:nvSpPr>
          <p:cNvPr id="273" name="Google Shape;273;p34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74" name="Google Shape;274;p34"/>
          <p:cNvSpPr txBox="1"/>
          <p:nvPr>
            <p:ph idx="1" type="body"/>
          </p:nvPr>
        </p:nvSpPr>
        <p:spPr>
          <a:xfrm>
            <a:off x="311700" y="1399800"/>
            <a:ext cx="8160900" cy="44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AutoNum type="arabicPeriod"/>
            </a:pPr>
            <a:r>
              <a:rPr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AutoNum type="arabicPeriod"/>
            </a:pPr>
            <a:r>
              <a:rPr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b="1"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AutoNum type="arabicPeriod"/>
            </a:pPr>
            <a:r>
              <a:rPr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</a:t>
            </a:r>
            <a:r>
              <a:rPr b="1"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&gt;Pagina Google&lt;/</a:t>
            </a:r>
            <a:r>
              <a:rPr b="1"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AutoNum type="arabicPeriod"/>
            </a:pPr>
            <a:r>
              <a:rPr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&lt;/</a:t>
            </a:r>
            <a:r>
              <a:rPr b="1"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AutoNum type="arabicPeriod"/>
            </a:pPr>
            <a:r>
              <a:rPr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b="1"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AutoNum type="arabicPeriod"/>
            </a:pPr>
            <a:r>
              <a:rPr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</a:t>
            </a:r>
            <a:r>
              <a:rPr b="1"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method</a:t>
            </a:r>
            <a:r>
              <a:rPr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1400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"GET"</a:t>
            </a:r>
            <a:r>
              <a:rPr lang="it" sz="14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it" sz="14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it" sz="14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1400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"https://google.com/search"</a:t>
            </a:r>
            <a:r>
              <a:rPr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AutoNum type="arabicPeriod"/>
            </a:pPr>
            <a:r>
              <a:rPr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</a:t>
            </a:r>
            <a:r>
              <a:rPr b="1"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&gt;Che cosa cerchi:&lt;/</a:t>
            </a:r>
            <a:r>
              <a:rPr b="1"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AutoNum type="arabicPeriod"/>
            </a:pPr>
            <a:r>
              <a:rPr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</a:t>
            </a:r>
            <a:r>
              <a:rPr b="1"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1400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it" sz="14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it" sz="14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it" sz="14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1400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"q"</a:t>
            </a:r>
            <a:r>
              <a:rPr lang="it" sz="14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AutoNum type="arabicPeriod"/>
            </a:pPr>
            <a:r>
              <a:rPr lang="it" sz="14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</a:t>
            </a:r>
            <a:r>
              <a:rPr b="1" lang="it" sz="14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it" sz="14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it" sz="14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it" sz="14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1400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"submit"</a:t>
            </a:r>
            <a:r>
              <a:rPr lang="it" sz="14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it" sz="14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it" sz="14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1400">
                <a:solidFill>
                  <a:srgbClr val="FF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"Google it"</a:t>
            </a:r>
            <a:r>
              <a:rPr lang="it" sz="14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AutoNum type="arabicPeriod"/>
            </a:pPr>
            <a:r>
              <a:rPr lang="it" sz="14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&lt;/</a:t>
            </a:r>
            <a:r>
              <a:rPr b="1" lang="it" sz="14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it" sz="14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AutoNum type="arabicPeriod"/>
            </a:pPr>
            <a:r>
              <a:rPr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&lt;/</a:t>
            </a:r>
            <a:r>
              <a:rPr b="1"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AutoNum type="arabicPeriod"/>
            </a:pPr>
            <a:r>
              <a:rPr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it" sz="1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5" name="Google Shape;275;p34"/>
          <p:cNvSpPr txBox="1"/>
          <p:nvPr/>
        </p:nvSpPr>
        <p:spPr>
          <a:xfrm>
            <a:off x="311700" y="5759300"/>
            <a:ext cx="8160900" cy="59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https://google.com/search?q=euro+2024</a:t>
            </a:r>
            <a:endParaRPr sz="1800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76" name="Google Shape;2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263" y="4557700"/>
            <a:ext cx="2600325" cy="819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idx="1" type="body"/>
          </p:nvPr>
        </p:nvSpPr>
        <p:spPr>
          <a:xfrm>
            <a:off x="311700" y="1536633"/>
            <a:ext cx="8160900" cy="45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t"/>
              <a:t>Alcuni caratteri nell’URL sono </a:t>
            </a:r>
            <a:r>
              <a:rPr b="1" lang="it"/>
              <a:t>riservati.</a:t>
            </a:r>
            <a:endParaRPr b="1"/>
          </a:p>
          <a:p>
            <a:pPr indent="-3930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t"/>
              <a:t>Come facciamo se vogliamo mettere un "#" nei parametri di un URL?</a:t>
            </a:r>
            <a:endParaRPr/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t"/>
              <a:t>Codifica URL: % seguito dai due valori esadecimali (nella codifica ASCII) del carattere scelto.</a:t>
            </a:r>
            <a:endParaRPr/>
          </a:p>
          <a:p>
            <a:pPr indent="-3930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t"/>
              <a:t>Per esempio, il carattere "#" si scriverebbe %23.</a:t>
            </a:r>
            <a:endParaRPr/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t"/>
              <a:t>I caratteri riservati vanno obbligatoriamente codificati con la codifica URL.</a:t>
            </a:r>
            <a:endParaRPr/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t"/>
              <a:t>Gli spazi possono essere rappresentati con %20 o il segno più(+)</a:t>
            </a:r>
            <a:endParaRPr/>
          </a:p>
        </p:txBody>
      </p:sp>
      <p:sp>
        <p:nvSpPr>
          <p:cNvPr id="282" name="Google Shape;282;p3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Codifica URL</a:t>
            </a:r>
            <a:endParaRPr/>
          </a:p>
        </p:txBody>
      </p:sp>
      <p:sp>
        <p:nvSpPr>
          <p:cNvPr id="283" name="Google Shape;283;p35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75" y="575525"/>
            <a:ext cx="8905656" cy="592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Cookie</a:t>
            </a:r>
            <a:endParaRPr/>
          </a:p>
        </p:txBody>
      </p:sp>
      <p:pic>
        <p:nvPicPr>
          <p:cNvPr id="295" name="Google Shape;295;p37"/>
          <p:cNvPicPr preferRelativeResize="0"/>
          <p:nvPr/>
        </p:nvPicPr>
        <p:blipFill rotWithShape="1">
          <a:blip r:embed="rId3">
            <a:alphaModFix/>
          </a:blip>
          <a:srcRect b="24101" l="9179" r="7826" t="7736"/>
          <a:stretch/>
        </p:blipFill>
        <p:spPr>
          <a:xfrm>
            <a:off x="6431900" y="1744013"/>
            <a:ext cx="1090799" cy="76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7"/>
          <p:cNvPicPr preferRelativeResize="0"/>
          <p:nvPr/>
        </p:nvPicPr>
        <p:blipFill rotWithShape="1">
          <a:blip r:embed="rId4">
            <a:alphaModFix/>
          </a:blip>
          <a:srcRect b="20261" l="0" r="0" t="0"/>
          <a:stretch/>
        </p:blipFill>
        <p:spPr>
          <a:xfrm>
            <a:off x="1646445" y="1742901"/>
            <a:ext cx="851631" cy="90540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7"/>
          <p:cNvSpPr/>
          <p:nvPr/>
        </p:nvSpPr>
        <p:spPr>
          <a:xfrm>
            <a:off x="2017715" y="2619681"/>
            <a:ext cx="114600" cy="38025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7"/>
          <p:cNvSpPr/>
          <p:nvPr/>
        </p:nvSpPr>
        <p:spPr>
          <a:xfrm>
            <a:off x="6920006" y="2570541"/>
            <a:ext cx="114600" cy="3851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9" name="Google Shape;299;p37"/>
          <p:cNvCxnSpPr/>
          <p:nvPr/>
        </p:nvCxnSpPr>
        <p:spPr>
          <a:xfrm>
            <a:off x="2163694" y="2819822"/>
            <a:ext cx="4724700" cy="524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00" name="Google Shape;300;p37"/>
          <p:cNvSpPr txBox="1"/>
          <p:nvPr/>
        </p:nvSpPr>
        <p:spPr>
          <a:xfrm>
            <a:off x="2511600" y="1813803"/>
            <a:ext cx="303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1) Procedur</a:t>
            </a:r>
            <a:r>
              <a:rPr b="1" lang="it">
                <a:latin typeface="Exo 2"/>
                <a:ea typeface="Exo 2"/>
                <a:cs typeface="Exo 2"/>
                <a:sym typeface="Exo 2"/>
              </a:rPr>
              <a:t>a di Login: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>
                <a:latin typeface="Exo 2"/>
                <a:ea typeface="Exo 2"/>
                <a:cs typeface="Exo 2"/>
                <a:sym typeface="Exo 2"/>
              </a:rPr>
              <a:t>L’utente manda </a:t>
            </a:r>
            <a:r>
              <a:rPr i="0" lang="it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username</a:t>
            </a:r>
            <a:r>
              <a:rPr lang="it">
                <a:latin typeface="Exo 2"/>
                <a:ea typeface="Exo 2"/>
                <a:cs typeface="Exo 2"/>
                <a:sym typeface="Exo 2"/>
              </a:rPr>
              <a:t> e </a:t>
            </a:r>
            <a:r>
              <a:rPr i="0" lang="it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password al server</a:t>
            </a:r>
            <a:endParaRPr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01" name="Google Shape;301;p37"/>
          <p:cNvSpPr txBox="1"/>
          <p:nvPr/>
        </p:nvSpPr>
        <p:spPr>
          <a:xfrm>
            <a:off x="7065975" y="3069167"/>
            <a:ext cx="1800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2)</a:t>
            </a:r>
            <a:r>
              <a:rPr i="0" lang="it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it">
                <a:latin typeface="Exo 2"/>
                <a:ea typeface="Exo 2"/>
                <a:cs typeface="Exo 2"/>
                <a:sym typeface="Exo 2"/>
              </a:rPr>
              <a:t>Il server controlla che le credenziali siano valide.</a:t>
            </a:r>
            <a:endParaRPr b="1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02" name="Google Shape;302;p37"/>
          <p:cNvCxnSpPr/>
          <p:nvPr/>
        </p:nvCxnSpPr>
        <p:spPr>
          <a:xfrm flipH="1">
            <a:off x="2142424" y="3668029"/>
            <a:ext cx="4746000" cy="876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03" name="Google Shape;303;p37"/>
          <p:cNvSpPr txBox="1"/>
          <p:nvPr/>
        </p:nvSpPr>
        <p:spPr>
          <a:xfrm>
            <a:off x="3071175" y="4398503"/>
            <a:ext cx="34329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3)</a:t>
            </a:r>
            <a:r>
              <a:rPr i="0" lang="it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it">
                <a:latin typeface="Exo 2"/>
                <a:ea typeface="Exo 2"/>
                <a:cs typeface="Exo 2"/>
                <a:sym typeface="Exo 2"/>
              </a:rPr>
              <a:t>Se le credenziali sono valide, il server invia un cookie associato all’utente che sta facendo il login</a:t>
            </a:r>
            <a:endParaRPr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it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Exo 2"/>
                <a:ea typeface="Exo 2"/>
                <a:cs typeface="Exo 2"/>
                <a:sym typeface="Exo 2"/>
              </a:rPr>
              <a:t>Set-Cookie: </a:t>
            </a:r>
            <a:r>
              <a:rPr b="1" lang="it">
                <a:highlight>
                  <a:srgbClr val="FFFF00"/>
                </a:highlight>
                <a:latin typeface="Exo 2"/>
                <a:ea typeface="Exo 2"/>
                <a:cs typeface="Exo 2"/>
                <a:sym typeface="Exo 2"/>
              </a:rPr>
              <a:t>session</a:t>
            </a:r>
            <a:r>
              <a:rPr b="1" i="0" lang="it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Exo 2"/>
                <a:ea typeface="Exo 2"/>
                <a:cs typeface="Exo 2"/>
                <a:sym typeface="Exo 2"/>
              </a:rPr>
              <a:t>=</a:t>
            </a:r>
            <a:r>
              <a:rPr b="1" lang="it">
                <a:highlight>
                  <a:srgbClr val="FFFF00"/>
                </a:highlight>
                <a:latin typeface="Exo 2"/>
                <a:ea typeface="Exo 2"/>
                <a:cs typeface="Exo 2"/>
                <a:sym typeface="Exo 2"/>
              </a:rPr>
              <a:t>eyJ1c2VyIjoiam9obiJ9.ZaT6Tw.yK1ih7w1kx6nOx4bBlY2mZ2Jv9E</a:t>
            </a:r>
            <a:r>
              <a:rPr i="0" lang="it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Exo 2"/>
                <a:ea typeface="Exo 2"/>
                <a:cs typeface="Exo 2"/>
                <a:sym typeface="Exo 2"/>
              </a:rPr>
              <a:t>; Domain=</a:t>
            </a:r>
            <a:r>
              <a:rPr lang="it">
                <a:highlight>
                  <a:srgbClr val="FFFF00"/>
                </a:highlight>
                <a:latin typeface="Exo 2"/>
                <a:ea typeface="Exo 2"/>
                <a:cs typeface="Exo 2"/>
                <a:sym typeface="Exo 2"/>
              </a:rPr>
              <a:t>google</a:t>
            </a:r>
            <a:r>
              <a:rPr i="0" lang="it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Exo 2"/>
                <a:ea typeface="Exo 2"/>
                <a:cs typeface="Exo 2"/>
                <a:sym typeface="Exo 2"/>
              </a:rPr>
              <a:t>.com; Path=/; Expires=Wed, 13 Jan 2021 22:23:01 GMT; Secure; HttpOnly</a:t>
            </a:r>
            <a:endParaRPr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04" name="Google Shape;304;p37"/>
          <p:cNvSpPr txBox="1"/>
          <p:nvPr/>
        </p:nvSpPr>
        <p:spPr>
          <a:xfrm>
            <a:off x="396231" y="4744233"/>
            <a:ext cx="1681800" cy="12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4)</a:t>
            </a:r>
            <a:r>
              <a:rPr i="0" lang="it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it">
                <a:latin typeface="Exo 2"/>
                <a:ea typeface="Exo 2"/>
                <a:cs typeface="Exo 2"/>
                <a:sym typeface="Exo 2"/>
              </a:rPr>
              <a:t>Il browser dell’utente salva il cookie e lo rimanda ad ogni richiesta futura.</a:t>
            </a:r>
            <a:endParaRPr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05" name="Google Shape;305;p37"/>
          <p:cNvSpPr txBox="1"/>
          <p:nvPr/>
        </p:nvSpPr>
        <p:spPr>
          <a:xfrm>
            <a:off x="1658856" y="1356969"/>
            <a:ext cx="8268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it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Client</a:t>
            </a:r>
            <a:endParaRPr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06" name="Google Shape;306;p37"/>
          <p:cNvSpPr txBox="1"/>
          <p:nvPr/>
        </p:nvSpPr>
        <p:spPr>
          <a:xfrm>
            <a:off x="6563903" y="1356994"/>
            <a:ext cx="8268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it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Server</a:t>
            </a:r>
            <a:endParaRPr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Base64 encoding</a:t>
            </a:r>
            <a:endParaRPr/>
          </a:p>
        </p:txBody>
      </p:sp>
      <p:sp>
        <p:nvSpPr>
          <p:cNvPr id="312" name="Google Shape;312;p38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13" name="Google Shape;3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48699"/>
            <a:ext cx="8520600" cy="5179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 Browser Developer Tools</a:t>
            </a:r>
            <a:endParaRPr/>
          </a:p>
        </p:txBody>
      </p:sp>
      <p:sp>
        <p:nvSpPr>
          <p:cNvPr id="319" name="Google Shape;319;p39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2233"/>
            <a:ext cx="883920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Reqbin.com</a:t>
            </a:r>
            <a:endParaRPr/>
          </a:p>
        </p:txBody>
      </p:sp>
      <p:sp>
        <p:nvSpPr>
          <p:cNvPr id="326" name="Google Shape;326;p40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27" name="Google Shape;3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2200"/>
            <a:ext cx="8839202" cy="3142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Injections</a:t>
            </a:r>
            <a:endParaRPr/>
          </a:p>
        </p:txBody>
      </p:sp>
      <p:sp>
        <p:nvSpPr>
          <p:cNvPr id="333" name="Google Shape;333;p41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34" name="Google Shape;334;p41"/>
          <p:cNvPicPr preferRelativeResize="0"/>
          <p:nvPr/>
        </p:nvPicPr>
        <p:blipFill rotWithShape="1">
          <a:blip r:embed="rId3">
            <a:alphaModFix/>
          </a:blip>
          <a:srcRect b="16798" l="0" r="0" t="0"/>
          <a:stretch/>
        </p:blipFill>
        <p:spPr>
          <a:xfrm>
            <a:off x="342125" y="3168358"/>
            <a:ext cx="1238250" cy="12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1"/>
          <p:cNvPicPr preferRelativeResize="0"/>
          <p:nvPr/>
        </p:nvPicPr>
        <p:blipFill rotWithShape="1">
          <a:blip r:embed="rId4">
            <a:alphaModFix/>
          </a:blip>
          <a:srcRect b="13066" l="0" r="0" t="0"/>
          <a:stretch/>
        </p:blipFill>
        <p:spPr>
          <a:xfrm>
            <a:off x="312750" y="5224175"/>
            <a:ext cx="1297000" cy="125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1"/>
          <p:cNvSpPr txBox="1"/>
          <p:nvPr/>
        </p:nvSpPr>
        <p:spPr>
          <a:xfrm>
            <a:off x="1398600" y="325357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Consolas"/>
                <a:ea typeface="Consolas"/>
                <a:cs typeface="Consolas"/>
                <a:sym typeface="Consolas"/>
              </a:rPr>
              <a:t>GET /users.php?name=</a:t>
            </a:r>
            <a:r>
              <a:rPr lang="it" sz="1200">
                <a:highlight>
                  <a:srgbClr val="FFE599"/>
                </a:highlight>
                <a:latin typeface="Consolas"/>
                <a:ea typeface="Consolas"/>
                <a:cs typeface="Consolas"/>
                <a:sym typeface="Consolas"/>
              </a:rPr>
              <a:t>Marcello</a:t>
            </a:r>
            <a:endParaRPr sz="1200">
              <a:highlight>
                <a:srgbClr val="FFE59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37" name="Google Shape;337;p41"/>
          <p:cNvPicPr preferRelativeResize="0"/>
          <p:nvPr/>
        </p:nvPicPr>
        <p:blipFill rotWithShape="1">
          <a:blip r:embed="rId5">
            <a:alphaModFix/>
          </a:blip>
          <a:srcRect b="16534" l="0" r="0" t="0"/>
          <a:stretch/>
        </p:blipFill>
        <p:spPr>
          <a:xfrm>
            <a:off x="3943050" y="3198283"/>
            <a:ext cx="1238250" cy="11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1"/>
          <p:cNvPicPr preferRelativeResize="0"/>
          <p:nvPr/>
        </p:nvPicPr>
        <p:blipFill rotWithShape="1">
          <a:blip r:embed="rId6">
            <a:alphaModFix/>
          </a:blip>
          <a:srcRect b="20886" l="0" r="0" t="0"/>
          <a:stretch/>
        </p:blipFill>
        <p:spPr>
          <a:xfrm>
            <a:off x="4029075" y="1441517"/>
            <a:ext cx="1085850" cy="82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1"/>
          <p:cNvPicPr preferRelativeResize="0"/>
          <p:nvPr/>
        </p:nvPicPr>
        <p:blipFill rotWithShape="1">
          <a:blip r:embed="rId7">
            <a:alphaModFix/>
          </a:blip>
          <a:srcRect b="14566" l="0" r="0" t="0"/>
          <a:stretch/>
        </p:blipFill>
        <p:spPr>
          <a:xfrm>
            <a:off x="7864350" y="3141358"/>
            <a:ext cx="1238250" cy="12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1"/>
          <p:cNvPicPr preferRelativeResize="0"/>
          <p:nvPr/>
        </p:nvPicPr>
        <p:blipFill rotWithShape="1">
          <a:blip r:embed="rId8">
            <a:alphaModFix/>
          </a:blip>
          <a:srcRect b="16548" l="0" r="0" t="0"/>
          <a:stretch/>
        </p:blipFill>
        <p:spPr>
          <a:xfrm>
            <a:off x="3979141" y="5311625"/>
            <a:ext cx="1185725" cy="102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1"/>
          <p:cNvSpPr txBox="1"/>
          <p:nvPr/>
        </p:nvSpPr>
        <p:spPr>
          <a:xfrm>
            <a:off x="4964700" y="1854383"/>
            <a:ext cx="3370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open('/var/log/users/</a:t>
            </a:r>
            <a:r>
              <a:rPr lang="it" sz="1200">
                <a:solidFill>
                  <a:schemeClr val="dk1"/>
                </a:solidFill>
                <a:highlight>
                  <a:srgbClr val="FFE599"/>
                </a:highlight>
                <a:latin typeface="Consolas"/>
                <a:ea typeface="Consolas"/>
                <a:cs typeface="Consolas"/>
                <a:sym typeface="Consolas"/>
              </a:rPr>
              <a:t>Marcello</a:t>
            </a:r>
            <a:r>
              <a:rPr lang="it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.txt');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2" name="Google Shape;342;p41"/>
          <p:cNvSpPr txBox="1"/>
          <p:nvPr/>
        </p:nvSpPr>
        <p:spPr>
          <a:xfrm>
            <a:off x="5149800" y="3820567"/>
            <a:ext cx="30000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 * FROM users WHERE name='</a:t>
            </a:r>
            <a:r>
              <a:rPr lang="it" sz="1200">
                <a:solidFill>
                  <a:schemeClr val="dk1"/>
                </a:solidFill>
                <a:highlight>
                  <a:srgbClr val="FFE599"/>
                </a:highlight>
                <a:latin typeface="Consolas"/>
                <a:ea typeface="Consolas"/>
                <a:cs typeface="Consolas"/>
                <a:sym typeface="Consolas"/>
              </a:rPr>
              <a:t>Marcello</a:t>
            </a:r>
            <a:r>
              <a:rPr lang="it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';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3" name="Google Shape;343;p41"/>
          <p:cNvSpPr txBox="1"/>
          <p:nvPr/>
        </p:nvSpPr>
        <p:spPr>
          <a:xfrm>
            <a:off x="5402700" y="5311633"/>
            <a:ext cx="30000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/opt/checkUsr -u '</a:t>
            </a:r>
            <a:r>
              <a:rPr lang="it" sz="1200">
                <a:solidFill>
                  <a:schemeClr val="dk1"/>
                </a:solidFill>
                <a:highlight>
                  <a:srgbClr val="FFE599"/>
                </a:highlight>
                <a:latin typeface="Consolas"/>
                <a:ea typeface="Consolas"/>
                <a:cs typeface="Consolas"/>
                <a:sym typeface="Consolas"/>
              </a:rPr>
              <a:t>Marcello</a:t>
            </a:r>
            <a:r>
              <a:rPr lang="it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';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44" name="Google Shape;344;p41"/>
          <p:cNvCxnSpPr>
            <a:stCxn id="334" idx="3"/>
            <a:endCxn id="337" idx="1"/>
          </p:cNvCxnSpPr>
          <p:nvPr/>
        </p:nvCxnSpPr>
        <p:spPr>
          <a:xfrm>
            <a:off x="1580375" y="3770683"/>
            <a:ext cx="236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41"/>
          <p:cNvCxnSpPr>
            <a:stCxn id="335" idx="0"/>
            <a:endCxn id="334" idx="2"/>
          </p:cNvCxnSpPr>
          <p:nvPr/>
        </p:nvCxnSpPr>
        <p:spPr>
          <a:xfrm rot="10800000">
            <a:off x="961250" y="4373075"/>
            <a:ext cx="0" cy="85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" name="Google Shape;346;p41"/>
          <p:cNvCxnSpPr>
            <a:stCxn id="337" idx="2"/>
            <a:endCxn id="340" idx="0"/>
          </p:cNvCxnSpPr>
          <p:nvPr/>
        </p:nvCxnSpPr>
        <p:spPr>
          <a:xfrm>
            <a:off x="4562175" y="4343083"/>
            <a:ext cx="9900" cy="9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41"/>
          <p:cNvCxnSpPr>
            <a:stCxn id="337" idx="0"/>
            <a:endCxn id="338" idx="2"/>
          </p:cNvCxnSpPr>
          <p:nvPr/>
        </p:nvCxnSpPr>
        <p:spPr>
          <a:xfrm flipH="1" rot="10800000">
            <a:off x="4562175" y="2271283"/>
            <a:ext cx="9900" cy="9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41"/>
          <p:cNvCxnSpPr>
            <a:stCxn id="337" idx="3"/>
            <a:endCxn id="339" idx="1"/>
          </p:cNvCxnSpPr>
          <p:nvPr/>
        </p:nvCxnSpPr>
        <p:spPr>
          <a:xfrm>
            <a:off x="5181300" y="3770683"/>
            <a:ext cx="268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Cosa succede quando ci si connette ad un sito web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2048848"/>
            <a:ext cx="8520600" cy="42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it" sz="2100"/>
              <a:t>Risoluzione DNS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it" sz="2100"/>
              <a:t>Connessione al server (un computer)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it" sz="2100"/>
              <a:t>Richiesta HTTP(s)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it" sz="2100"/>
              <a:t>Risposta HTTP(s)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it" sz="2100"/>
              <a:t>La pagina viene mostrata</a:t>
            </a:r>
            <a:endParaRPr sz="2100"/>
          </a:p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Mai fidarsi dell’input dell’utente!</a:t>
            </a:r>
            <a:endParaRPr/>
          </a:p>
        </p:txBody>
      </p:sp>
      <p:sp>
        <p:nvSpPr>
          <p:cNvPr id="354" name="Google Shape;354;p4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 dati provenienti da richieste GET/POST, intestazioni (Referer), cookie,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dati che recuperiamo da altri server,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dati che abbiamo salvato in precedenza (ma da dove provenivano?)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… devono sempre essere controllati e filtrati in modo corretto,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t"/>
              <a:t>altrimenti possono (e sicuramente accadranno) conseguenze indesiderate.</a:t>
            </a:r>
            <a:endParaRPr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0"/>
              <a:t>Attacchi Lato Server</a:t>
            </a:r>
            <a:endParaRPr sz="6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Attacchi Lato Server</a:t>
            </a:r>
            <a:endParaRPr/>
          </a:p>
        </p:txBody>
      </p:sp>
      <p:cxnSp>
        <p:nvCxnSpPr>
          <p:cNvPr id="365" name="Google Shape;365;p44"/>
          <p:cNvCxnSpPr/>
          <p:nvPr/>
        </p:nvCxnSpPr>
        <p:spPr>
          <a:xfrm>
            <a:off x="1800724" y="2568977"/>
            <a:ext cx="2869800" cy="692100"/>
          </a:xfrm>
          <a:prstGeom prst="straightConnector1">
            <a:avLst/>
          </a:prstGeom>
          <a:noFill/>
          <a:ln cap="flat" cmpd="sng" w="117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6" name="Google Shape;3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00" y="1926806"/>
            <a:ext cx="1339035" cy="1339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8596" y="2652190"/>
            <a:ext cx="1366134" cy="1366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2719" y="2699523"/>
            <a:ext cx="1271468" cy="12714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44"/>
          <p:cNvCxnSpPr>
            <a:stCxn id="368" idx="3"/>
            <a:endCxn id="367" idx="1"/>
          </p:cNvCxnSpPr>
          <p:nvPr/>
        </p:nvCxnSpPr>
        <p:spPr>
          <a:xfrm>
            <a:off x="6284187" y="3335257"/>
            <a:ext cx="1114500" cy="0"/>
          </a:xfrm>
          <a:prstGeom prst="straightConnector1">
            <a:avLst/>
          </a:prstGeom>
          <a:noFill/>
          <a:ln cap="flat" cmpd="sng" w="117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0" name="Google Shape;370;p44"/>
          <p:cNvSpPr txBox="1"/>
          <p:nvPr/>
        </p:nvSpPr>
        <p:spPr>
          <a:xfrm>
            <a:off x="4716610" y="4217831"/>
            <a:ext cx="18633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2625" lIns="112625" spcFirstLastPara="1" rIns="112625" wrap="square" tIns="112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724">
                <a:solidFill>
                  <a:srgbClr val="000000"/>
                </a:solidFill>
              </a:rPr>
              <a:t>web server</a:t>
            </a:r>
            <a:endParaRPr sz="1724">
              <a:solidFill>
                <a:srgbClr val="000000"/>
              </a:solidFill>
            </a:endParaRPr>
          </a:p>
        </p:txBody>
      </p:sp>
      <p:sp>
        <p:nvSpPr>
          <p:cNvPr id="371" name="Google Shape;371;p44"/>
          <p:cNvSpPr txBox="1"/>
          <p:nvPr/>
        </p:nvSpPr>
        <p:spPr>
          <a:xfrm>
            <a:off x="7393914" y="4108749"/>
            <a:ext cx="1438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2625" lIns="112625" spcFirstLastPara="1" rIns="112625" wrap="square" tIns="112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724">
                <a:solidFill>
                  <a:srgbClr val="000000"/>
                </a:solidFill>
              </a:rPr>
              <a:t>DB</a:t>
            </a:r>
            <a:endParaRPr sz="1724">
              <a:solidFill>
                <a:srgbClr val="000000"/>
              </a:solidFill>
            </a:endParaRPr>
          </a:p>
        </p:txBody>
      </p:sp>
      <p:cxnSp>
        <p:nvCxnSpPr>
          <p:cNvPr id="372" name="Google Shape;372;p44"/>
          <p:cNvCxnSpPr/>
          <p:nvPr/>
        </p:nvCxnSpPr>
        <p:spPr>
          <a:xfrm flipH="1" rot="10800000">
            <a:off x="1800693" y="3335303"/>
            <a:ext cx="2835000" cy="929400"/>
          </a:xfrm>
          <a:prstGeom prst="straightConnector1">
            <a:avLst/>
          </a:prstGeom>
          <a:noFill/>
          <a:ln cap="flat" cmpd="sng" w="35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3" name="Google Shape;37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119" y="3785719"/>
            <a:ext cx="1271468" cy="1271468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4"/>
          <p:cNvSpPr txBox="1"/>
          <p:nvPr/>
        </p:nvSpPr>
        <p:spPr>
          <a:xfrm>
            <a:off x="311700" y="5845388"/>
            <a:ext cx="85206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0775" lIns="100775" spcFirstLastPara="1" rIns="100775" wrap="square" tIns="100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764"/>
              </a:spcAft>
              <a:buNone/>
            </a:pPr>
            <a:r>
              <a:rPr b="1" lang="it" sz="1984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Goal</a:t>
            </a:r>
            <a:r>
              <a:rPr lang="it" sz="1984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: compromettere/attaccare direttamente il server.</a:t>
            </a:r>
            <a:endParaRPr sz="1543"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Path Traversal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Recall: Percorsi relativi</a:t>
            </a:r>
            <a:endParaRPr/>
          </a:p>
        </p:txBody>
      </p:sp>
      <p:sp>
        <p:nvSpPr>
          <p:cNvPr id="385" name="Google Shape;385;p46"/>
          <p:cNvSpPr txBox="1"/>
          <p:nvPr/>
        </p:nvSpPr>
        <p:spPr>
          <a:xfrm>
            <a:off x="4987391" y="1958183"/>
            <a:ext cx="527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8850" lIns="118850" spcFirstLastPara="1" rIns="118850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99">
                <a:latin typeface="Exo 2"/>
                <a:ea typeface="Exo 2"/>
                <a:cs typeface="Exo 2"/>
                <a:sym typeface="Exo 2"/>
              </a:rPr>
              <a:t>/</a:t>
            </a:r>
            <a:endParaRPr b="1" sz="1299">
              <a:solidFill>
                <a:srgbClr val="0000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86" name="Google Shape;3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023" y="2507638"/>
            <a:ext cx="613948" cy="613948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6"/>
          <p:cNvSpPr txBox="1"/>
          <p:nvPr/>
        </p:nvSpPr>
        <p:spPr>
          <a:xfrm>
            <a:off x="1597190" y="3078796"/>
            <a:ext cx="87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8850" lIns="118850" spcFirstLastPara="1" rIns="118850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99">
                <a:latin typeface="Exo 2"/>
                <a:ea typeface="Exo 2"/>
                <a:cs typeface="Exo 2"/>
                <a:sym typeface="Exo 2"/>
              </a:rPr>
              <a:t>home</a:t>
            </a:r>
            <a:endParaRPr b="1" sz="1299">
              <a:solidFill>
                <a:srgbClr val="0000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88" name="Google Shape;3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0906" y="2507638"/>
            <a:ext cx="613948" cy="613948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6"/>
          <p:cNvSpPr txBox="1"/>
          <p:nvPr/>
        </p:nvSpPr>
        <p:spPr>
          <a:xfrm>
            <a:off x="3023607" y="3078796"/>
            <a:ext cx="13350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8850" lIns="118850" spcFirstLastPara="1" rIns="118850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99">
                <a:latin typeface="Exo 2"/>
                <a:ea typeface="Exo 2"/>
                <a:cs typeface="Exo 2"/>
                <a:sym typeface="Exo 2"/>
              </a:rPr>
              <a:t>root</a:t>
            </a:r>
            <a:endParaRPr b="1" sz="1299">
              <a:solidFill>
                <a:srgbClr val="0000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90" name="Google Shape;3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789" y="2507638"/>
            <a:ext cx="613948" cy="61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6671" y="2507638"/>
            <a:ext cx="613948" cy="613948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6"/>
          <p:cNvSpPr txBox="1"/>
          <p:nvPr/>
        </p:nvSpPr>
        <p:spPr>
          <a:xfrm>
            <a:off x="6413906" y="3078813"/>
            <a:ext cx="87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8850" lIns="118850" spcFirstLastPara="1" rIns="118850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99">
                <a:latin typeface="Exo 2"/>
                <a:ea typeface="Exo 2"/>
                <a:cs typeface="Exo 2"/>
                <a:sym typeface="Exo 2"/>
              </a:rPr>
              <a:t>mnt</a:t>
            </a:r>
            <a:endParaRPr b="1" sz="1299">
              <a:solidFill>
                <a:srgbClr val="0000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93" name="Google Shape;3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554" y="2507638"/>
            <a:ext cx="613948" cy="613948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6"/>
          <p:cNvSpPr txBox="1"/>
          <p:nvPr/>
        </p:nvSpPr>
        <p:spPr>
          <a:xfrm>
            <a:off x="7920836" y="3078796"/>
            <a:ext cx="106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8850" lIns="118850" spcFirstLastPara="1" rIns="118850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99">
                <a:latin typeface="Exo 2"/>
                <a:ea typeface="Exo 2"/>
                <a:cs typeface="Exo 2"/>
                <a:sym typeface="Exo 2"/>
              </a:rPr>
              <a:t>etc</a:t>
            </a:r>
            <a:endParaRPr b="1" sz="1299">
              <a:solidFill>
                <a:srgbClr val="0000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95" name="Google Shape;39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789" y="1297381"/>
            <a:ext cx="613948" cy="613947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6"/>
          <p:cNvSpPr txBox="1"/>
          <p:nvPr/>
        </p:nvSpPr>
        <p:spPr>
          <a:xfrm>
            <a:off x="4583269" y="3078796"/>
            <a:ext cx="13350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8850" lIns="118850" spcFirstLastPara="1" rIns="118850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99">
                <a:latin typeface="Exo 2"/>
                <a:ea typeface="Exo 2"/>
                <a:cs typeface="Exo 2"/>
                <a:sym typeface="Exo 2"/>
              </a:rPr>
              <a:t>opt</a:t>
            </a:r>
            <a:endParaRPr b="1" sz="1299">
              <a:solidFill>
                <a:srgbClr val="0000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97" name="Google Shape;397;p46"/>
          <p:cNvCxnSpPr>
            <a:stCxn id="385" idx="2"/>
            <a:endCxn id="386" idx="0"/>
          </p:cNvCxnSpPr>
          <p:nvPr/>
        </p:nvCxnSpPr>
        <p:spPr>
          <a:xfrm rot="5400000">
            <a:off x="3527141" y="783983"/>
            <a:ext cx="221700" cy="3225900"/>
          </a:xfrm>
          <a:prstGeom prst="bentConnector3">
            <a:avLst>
              <a:gd fmla="val 50022" name="adj1"/>
            </a:avLst>
          </a:prstGeom>
          <a:noFill/>
          <a:ln cap="flat" cmpd="sng" w="123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46"/>
          <p:cNvCxnSpPr>
            <a:stCxn id="385" idx="2"/>
            <a:endCxn id="388" idx="0"/>
          </p:cNvCxnSpPr>
          <p:nvPr/>
        </p:nvCxnSpPr>
        <p:spPr>
          <a:xfrm rot="5400000">
            <a:off x="4333541" y="1590383"/>
            <a:ext cx="221700" cy="1613100"/>
          </a:xfrm>
          <a:prstGeom prst="bentConnector3">
            <a:avLst>
              <a:gd fmla="val 50022" name="adj1"/>
            </a:avLst>
          </a:prstGeom>
          <a:noFill/>
          <a:ln cap="flat" cmpd="sng" w="123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46"/>
          <p:cNvCxnSpPr>
            <a:stCxn id="385" idx="2"/>
            <a:endCxn id="390" idx="0"/>
          </p:cNvCxnSpPr>
          <p:nvPr/>
        </p:nvCxnSpPr>
        <p:spPr>
          <a:xfrm flipH="1" rot="-5400000">
            <a:off x="5140391" y="2396633"/>
            <a:ext cx="221700" cy="600"/>
          </a:xfrm>
          <a:prstGeom prst="bentConnector3">
            <a:avLst>
              <a:gd fmla="val 50022" name="adj1"/>
            </a:avLst>
          </a:prstGeom>
          <a:noFill/>
          <a:ln cap="flat" cmpd="sng" w="123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46"/>
          <p:cNvCxnSpPr>
            <a:stCxn id="385" idx="2"/>
            <a:endCxn id="391" idx="0"/>
          </p:cNvCxnSpPr>
          <p:nvPr/>
        </p:nvCxnSpPr>
        <p:spPr>
          <a:xfrm flipH="1" rot="-5400000">
            <a:off x="5946491" y="1590533"/>
            <a:ext cx="221700" cy="1612800"/>
          </a:xfrm>
          <a:prstGeom prst="bentConnector3">
            <a:avLst>
              <a:gd fmla="val 50022" name="adj1"/>
            </a:avLst>
          </a:prstGeom>
          <a:noFill/>
          <a:ln cap="flat" cmpd="sng" w="123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46"/>
          <p:cNvCxnSpPr>
            <a:stCxn id="385" idx="2"/>
            <a:endCxn id="393" idx="0"/>
          </p:cNvCxnSpPr>
          <p:nvPr/>
        </p:nvCxnSpPr>
        <p:spPr>
          <a:xfrm flipH="1" rot="-5400000">
            <a:off x="6752891" y="784133"/>
            <a:ext cx="221700" cy="3225600"/>
          </a:xfrm>
          <a:prstGeom prst="bentConnector3">
            <a:avLst>
              <a:gd fmla="val 50022" name="adj1"/>
            </a:avLst>
          </a:prstGeom>
          <a:noFill/>
          <a:ln cap="flat" cmpd="sng" w="123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2" name="Google Shape;4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48" y="3816666"/>
            <a:ext cx="613948" cy="61394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6"/>
          <p:cNvSpPr txBox="1"/>
          <p:nvPr/>
        </p:nvSpPr>
        <p:spPr>
          <a:xfrm>
            <a:off x="11015" y="4387825"/>
            <a:ext cx="87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8850" lIns="118850" spcFirstLastPara="1" rIns="118850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99">
                <a:latin typeface="Exo 2"/>
                <a:ea typeface="Exo 2"/>
                <a:cs typeface="Exo 2"/>
                <a:sym typeface="Exo 2"/>
              </a:rPr>
              <a:t>Lorenzo</a:t>
            </a:r>
            <a:endParaRPr b="1" sz="1299">
              <a:solidFill>
                <a:srgbClr val="0000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404" name="Google Shape;40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211" y="3816666"/>
            <a:ext cx="613948" cy="613948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6"/>
          <p:cNvSpPr txBox="1"/>
          <p:nvPr/>
        </p:nvSpPr>
        <p:spPr>
          <a:xfrm>
            <a:off x="1418912" y="4387825"/>
            <a:ext cx="12420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8850" lIns="118850" spcFirstLastPara="1" rIns="118850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99">
                <a:latin typeface="Exo 2"/>
                <a:ea typeface="Exo 2"/>
                <a:cs typeface="Exo 2"/>
                <a:sym typeface="Exo 2"/>
              </a:rPr>
              <a:t>Mario</a:t>
            </a:r>
            <a:endParaRPr b="1" sz="1299">
              <a:solidFill>
                <a:srgbClr val="0000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406" name="Google Shape;4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303" y="3816666"/>
            <a:ext cx="613948" cy="613948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6"/>
          <p:cNvSpPr txBox="1"/>
          <p:nvPr/>
        </p:nvSpPr>
        <p:spPr>
          <a:xfrm>
            <a:off x="3070004" y="4387825"/>
            <a:ext cx="12420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8850" lIns="118850" spcFirstLastPara="1" rIns="118850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99">
                <a:latin typeface="Exo 2"/>
                <a:ea typeface="Exo 2"/>
                <a:cs typeface="Exo 2"/>
                <a:sym typeface="Exo 2"/>
              </a:rPr>
              <a:t>Marcello</a:t>
            </a:r>
            <a:endParaRPr b="1" sz="1299">
              <a:solidFill>
                <a:srgbClr val="0000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408" name="Google Shape;408;p46"/>
          <p:cNvCxnSpPr>
            <a:stCxn id="387" idx="2"/>
            <a:endCxn id="402" idx="0"/>
          </p:cNvCxnSpPr>
          <p:nvPr/>
        </p:nvCxnSpPr>
        <p:spPr>
          <a:xfrm rot="5400000">
            <a:off x="1032440" y="2813146"/>
            <a:ext cx="410100" cy="1597200"/>
          </a:xfrm>
          <a:prstGeom prst="bentConnector3">
            <a:avLst>
              <a:gd fmla="val 49976" name="adj1"/>
            </a:avLst>
          </a:prstGeom>
          <a:noFill/>
          <a:ln cap="flat" cmpd="sng" w="123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46"/>
          <p:cNvCxnSpPr>
            <a:stCxn id="387" idx="2"/>
            <a:endCxn id="404" idx="0"/>
          </p:cNvCxnSpPr>
          <p:nvPr/>
        </p:nvCxnSpPr>
        <p:spPr>
          <a:xfrm rot="5400000">
            <a:off x="1829540" y="3610246"/>
            <a:ext cx="410100" cy="3000"/>
          </a:xfrm>
          <a:prstGeom prst="bentConnector3">
            <a:avLst>
              <a:gd fmla="val 49976" name="adj1"/>
            </a:avLst>
          </a:prstGeom>
          <a:noFill/>
          <a:ln cap="flat" cmpd="sng" w="123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46"/>
          <p:cNvCxnSpPr>
            <a:stCxn id="387" idx="2"/>
            <a:endCxn id="406" idx="0"/>
          </p:cNvCxnSpPr>
          <p:nvPr/>
        </p:nvCxnSpPr>
        <p:spPr>
          <a:xfrm flipH="1" rot="-5400000">
            <a:off x="2655140" y="2787646"/>
            <a:ext cx="410100" cy="1648200"/>
          </a:xfrm>
          <a:prstGeom prst="bentConnector3">
            <a:avLst>
              <a:gd fmla="val 49976" name="adj1"/>
            </a:avLst>
          </a:prstGeom>
          <a:noFill/>
          <a:ln cap="flat" cmpd="sng" w="123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46"/>
          <p:cNvSpPr txBox="1"/>
          <p:nvPr/>
        </p:nvSpPr>
        <p:spPr>
          <a:xfrm>
            <a:off x="7832135" y="4387825"/>
            <a:ext cx="12420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8850" lIns="118850" spcFirstLastPara="1" rIns="118850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99">
                <a:latin typeface="Exo 2"/>
                <a:ea typeface="Exo 2"/>
                <a:cs typeface="Exo 2"/>
                <a:sym typeface="Exo 2"/>
              </a:rPr>
              <a:t>passwd</a:t>
            </a:r>
            <a:endParaRPr b="1" sz="1299">
              <a:solidFill>
                <a:srgbClr val="0000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412" name="Google Shape;412;p46"/>
          <p:cNvCxnSpPr>
            <a:stCxn id="394" idx="2"/>
            <a:endCxn id="413" idx="0"/>
          </p:cNvCxnSpPr>
          <p:nvPr/>
        </p:nvCxnSpPr>
        <p:spPr>
          <a:xfrm flipH="1" rot="-5400000">
            <a:off x="8284586" y="3574996"/>
            <a:ext cx="337200" cy="600"/>
          </a:xfrm>
          <a:prstGeom prst="bentConnector3">
            <a:avLst>
              <a:gd fmla="val 49981" name="adj1"/>
            </a:avLst>
          </a:prstGeom>
          <a:noFill/>
          <a:ln cap="flat" cmpd="sng" w="123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4" name="Google Shape;41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63" y="4886854"/>
            <a:ext cx="613948" cy="613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34" y="4886854"/>
            <a:ext cx="613948" cy="6139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6" name="Google Shape;416;p46"/>
          <p:cNvCxnSpPr>
            <a:stCxn id="403" idx="2"/>
            <a:endCxn id="414" idx="0"/>
          </p:cNvCxnSpPr>
          <p:nvPr/>
        </p:nvCxnSpPr>
        <p:spPr>
          <a:xfrm flipH="1" rot="-5400000">
            <a:off x="364715" y="4800925"/>
            <a:ext cx="171000" cy="600"/>
          </a:xfrm>
          <a:prstGeom prst="bentConnector3">
            <a:avLst>
              <a:gd fmla="val 49990" name="adj1"/>
            </a:avLst>
          </a:prstGeom>
          <a:noFill/>
          <a:ln cap="flat" cmpd="sng" w="123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46"/>
          <p:cNvCxnSpPr>
            <a:stCxn id="405" idx="2"/>
            <a:endCxn id="415" idx="0"/>
          </p:cNvCxnSpPr>
          <p:nvPr/>
        </p:nvCxnSpPr>
        <p:spPr>
          <a:xfrm flipH="1" rot="-5400000">
            <a:off x="1954712" y="4800925"/>
            <a:ext cx="171000" cy="600"/>
          </a:xfrm>
          <a:prstGeom prst="bentConnector3">
            <a:avLst>
              <a:gd fmla="val 49990" name="adj1"/>
            </a:avLst>
          </a:prstGeom>
          <a:noFill/>
          <a:ln cap="flat" cmpd="sng" w="123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46"/>
          <p:cNvSpPr txBox="1"/>
          <p:nvPr/>
        </p:nvSpPr>
        <p:spPr>
          <a:xfrm>
            <a:off x="0" y="5539435"/>
            <a:ext cx="87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8850" lIns="118850" spcFirstLastPara="1" rIns="118850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99">
                <a:latin typeface="Exo 2"/>
                <a:ea typeface="Exo 2"/>
                <a:cs typeface="Exo 2"/>
                <a:sym typeface="Exo 2"/>
              </a:rPr>
              <a:t>file1</a:t>
            </a:r>
            <a:endParaRPr b="1" sz="1299">
              <a:solidFill>
                <a:srgbClr val="0000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19" name="Google Shape;419;p46"/>
          <p:cNvSpPr txBox="1"/>
          <p:nvPr/>
        </p:nvSpPr>
        <p:spPr>
          <a:xfrm>
            <a:off x="1586175" y="5539435"/>
            <a:ext cx="87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8850" lIns="118850" spcFirstLastPara="1" rIns="118850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99">
                <a:latin typeface="Exo 2"/>
                <a:ea typeface="Exo 2"/>
                <a:cs typeface="Exo 2"/>
                <a:sym typeface="Exo 2"/>
              </a:rPr>
              <a:t>file2</a:t>
            </a:r>
            <a:endParaRPr b="1" sz="1299">
              <a:solidFill>
                <a:srgbClr val="0000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413" name="Google Shape;41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5868" y="3743821"/>
            <a:ext cx="613948" cy="613947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6"/>
          <p:cNvSpPr txBox="1"/>
          <p:nvPr/>
        </p:nvSpPr>
        <p:spPr>
          <a:xfrm>
            <a:off x="131848" y="5906015"/>
            <a:ext cx="80601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8850" lIns="118850" spcFirstLastPara="1" rIns="118850" wrap="square" tIns="118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19">
                <a:latin typeface="Source Code Pro"/>
                <a:ea typeface="Source Code Pro"/>
                <a:cs typeface="Source Code Pro"/>
                <a:sym typeface="Source Code Pro"/>
              </a:rPr>
              <a:t>Dalla cartella </a:t>
            </a:r>
            <a:r>
              <a:rPr b="1" lang="it" sz="1819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Mario</a:t>
            </a:r>
            <a:r>
              <a:rPr lang="it" sz="1819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../../etc/passwd		  (R</a:t>
            </a:r>
            <a:r>
              <a:rPr lang="it" sz="1819">
                <a:latin typeface="Source Code Pro"/>
                <a:ea typeface="Source Code Pro"/>
                <a:cs typeface="Source Code Pro"/>
                <a:sym typeface="Source Code Pro"/>
              </a:rPr>
              <a:t>elativo</a:t>
            </a:r>
            <a:r>
              <a:rPr lang="it" sz="1819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19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21" name="Google Shape;421;p46"/>
          <p:cNvSpPr txBox="1"/>
          <p:nvPr/>
        </p:nvSpPr>
        <p:spPr>
          <a:xfrm>
            <a:off x="131848" y="6221275"/>
            <a:ext cx="80601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8850" lIns="118850" spcFirstLastPara="1" rIns="118850" wrap="square" tIns="118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19">
                <a:latin typeface="Source Code Pro"/>
                <a:ea typeface="Source Code Pro"/>
                <a:cs typeface="Source Code Pro"/>
                <a:sym typeface="Source Code Pro"/>
              </a:rPr>
              <a:t>Equivalente a</a:t>
            </a:r>
            <a:r>
              <a:rPr lang="it" sz="1819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/etc/passwd 				   </a:t>
            </a:r>
            <a:r>
              <a:rPr lang="it" sz="1819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it" sz="1819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it" sz="1819">
                <a:latin typeface="Source Code Pro"/>
                <a:ea typeface="Source Code Pro"/>
                <a:cs typeface="Source Code Pro"/>
                <a:sym typeface="Source Code Pro"/>
              </a:rPr>
              <a:t>Assoluto</a:t>
            </a:r>
            <a:r>
              <a:rPr lang="it" sz="1819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19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22" name="Google Shape;42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754" y="3730906"/>
            <a:ext cx="613948" cy="6139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p46"/>
          <p:cNvCxnSpPr>
            <a:stCxn id="392" idx="2"/>
            <a:endCxn id="422" idx="0"/>
          </p:cNvCxnSpPr>
          <p:nvPr/>
        </p:nvCxnSpPr>
        <p:spPr>
          <a:xfrm flipH="1" rot="-5400000">
            <a:off x="6690956" y="3568563"/>
            <a:ext cx="324300" cy="600"/>
          </a:xfrm>
          <a:prstGeom prst="bentConnector3">
            <a:avLst>
              <a:gd fmla="val 49970" name="adj1"/>
            </a:avLst>
          </a:prstGeom>
          <a:noFill/>
          <a:ln cap="flat" cmpd="sng" w="123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4" name="Google Shape;424;p46"/>
          <p:cNvSpPr txBox="1"/>
          <p:nvPr/>
        </p:nvSpPr>
        <p:spPr>
          <a:xfrm>
            <a:off x="6242646" y="4387825"/>
            <a:ext cx="12420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8850" lIns="118850" spcFirstLastPara="1" rIns="118850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99">
                <a:latin typeface="Exo 2"/>
                <a:ea typeface="Exo 2"/>
                <a:cs typeface="Exo 2"/>
                <a:sym typeface="Exo 2"/>
              </a:rPr>
              <a:t>hdd2</a:t>
            </a:r>
            <a:endParaRPr b="1" sz="1299">
              <a:solidFill>
                <a:srgbClr val="0000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425" name="Google Shape;4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6769" y="4862535"/>
            <a:ext cx="613948" cy="613948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6"/>
          <p:cNvSpPr txBox="1"/>
          <p:nvPr/>
        </p:nvSpPr>
        <p:spPr>
          <a:xfrm>
            <a:off x="6231632" y="5527300"/>
            <a:ext cx="12420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8850" lIns="118850" spcFirstLastPara="1" rIns="118850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99">
                <a:latin typeface="Exo 2"/>
                <a:ea typeface="Exo 2"/>
                <a:cs typeface="Exo 2"/>
                <a:sym typeface="Exo 2"/>
              </a:rPr>
              <a:t>Photos</a:t>
            </a:r>
            <a:endParaRPr b="1" sz="1299">
              <a:solidFill>
                <a:srgbClr val="0000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427" name="Google Shape;427;p46"/>
          <p:cNvCxnSpPr>
            <a:stCxn id="424" idx="2"/>
            <a:endCxn id="425" idx="0"/>
          </p:cNvCxnSpPr>
          <p:nvPr/>
        </p:nvCxnSpPr>
        <p:spPr>
          <a:xfrm flipH="1" rot="-5400000">
            <a:off x="6790596" y="4788775"/>
            <a:ext cx="146700" cy="600"/>
          </a:xfrm>
          <a:prstGeom prst="bentConnector3">
            <a:avLst>
              <a:gd fmla="val 49939" name="adj1"/>
            </a:avLst>
          </a:prstGeom>
          <a:noFill/>
          <a:ln cap="flat" cmpd="sng" w="123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Path Traversal</a:t>
            </a:r>
            <a:endParaRPr/>
          </a:p>
        </p:txBody>
      </p:sp>
      <p:sp>
        <p:nvSpPr>
          <p:cNvPr id="433" name="Google Shape;433;p47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descr="Screen Shot 2016-04-18 at 17.34.39.png" id="434" name="Google Shape;434;p47"/>
          <p:cNvPicPr preferRelativeResize="0"/>
          <p:nvPr/>
        </p:nvPicPr>
        <p:blipFill rotWithShape="1">
          <a:blip r:embed="rId3">
            <a:alphaModFix/>
          </a:blip>
          <a:srcRect b="44292" l="0" r="0" t="0"/>
          <a:stretch/>
        </p:blipFill>
        <p:spPr>
          <a:xfrm>
            <a:off x="155850" y="1396000"/>
            <a:ext cx="8832300" cy="36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7"/>
          <p:cNvSpPr/>
          <p:nvPr/>
        </p:nvSpPr>
        <p:spPr>
          <a:xfrm>
            <a:off x="4544100" y="2430000"/>
            <a:ext cx="2259900" cy="524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7"/>
          <p:cNvSpPr txBox="1"/>
          <p:nvPr/>
        </p:nvSpPr>
        <p:spPr>
          <a:xfrm>
            <a:off x="3950700" y="4195800"/>
            <a:ext cx="3446700" cy="858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../../../../../../etc/passwd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(URL-encoded)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37" name="Google Shape;437;p47"/>
          <p:cNvCxnSpPr>
            <a:stCxn id="435" idx="4"/>
            <a:endCxn id="436" idx="0"/>
          </p:cNvCxnSpPr>
          <p:nvPr/>
        </p:nvCxnSpPr>
        <p:spPr>
          <a:xfrm>
            <a:off x="5674050" y="2954700"/>
            <a:ext cx="0" cy="1241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8" name="Google Shape;438;p47"/>
          <p:cNvSpPr txBox="1"/>
          <p:nvPr>
            <p:ph idx="1" type="body"/>
          </p:nvPr>
        </p:nvSpPr>
        <p:spPr>
          <a:xfrm>
            <a:off x="311700" y="5232921"/>
            <a:ext cx="8520600" cy="13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L’attaccante sfrutta un mancato controllo dell’input per accedere ad un file sul computer.</a:t>
            </a:r>
            <a:endParaRPr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8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Database &amp; SQL-Injections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352"/>
              <a:buFont typeface="Arial"/>
              <a:buNone/>
            </a:pPr>
            <a:r>
              <a:rPr lang="it"/>
              <a:t>Dove vengono salvati i dati?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50" y="1864550"/>
            <a:ext cx="1389950" cy="138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7225" y="2015517"/>
            <a:ext cx="2938276" cy="165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3275" y="1444783"/>
            <a:ext cx="2649600" cy="176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2600" y="5205350"/>
            <a:ext cx="3657349" cy="110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5699" y="4129583"/>
            <a:ext cx="2568554" cy="195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352"/>
              <a:buFont typeface="Arial"/>
              <a:buNone/>
            </a:pPr>
            <a:r>
              <a:rPr lang="it"/>
              <a:t>Cos’è un Database?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376" y="2694375"/>
            <a:ext cx="1628100" cy="2362102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0"/>
          <p:cNvSpPr/>
          <p:nvPr/>
        </p:nvSpPr>
        <p:spPr>
          <a:xfrm>
            <a:off x="1484775" y="3583075"/>
            <a:ext cx="1089600" cy="584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50"/>
          <p:cNvSpPr txBox="1"/>
          <p:nvPr/>
        </p:nvSpPr>
        <p:spPr>
          <a:xfrm>
            <a:off x="395175" y="3547075"/>
            <a:ext cx="108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Exo 2"/>
                <a:ea typeface="Exo 2"/>
                <a:cs typeface="Exo 2"/>
                <a:sym typeface="Exo 2"/>
              </a:rPr>
              <a:t>DATI</a:t>
            </a:r>
            <a:endParaRPr b="1" sz="20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62" name="Google Shape;462;p50"/>
          <p:cNvSpPr/>
          <p:nvPr/>
        </p:nvSpPr>
        <p:spPr>
          <a:xfrm>
            <a:off x="4466475" y="2491733"/>
            <a:ext cx="1158300" cy="584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0"/>
          <p:cNvSpPr/>
          <p:nvPr/>
        </p:nvSpPr>
        <p:spPr>
          <a:xfrm>
            <a:off x="4466463" y="4419617"/>
            <a:ext cx="1158300" cy="584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64" name="Google Shape;464;p50"/>
          <p:cNvGraphicFramePr/>
          <p:nvPr/>
        </p:nvGraphicFramePr>
        <p:xfrm>
          <a:off x="5759400" y="18728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{31EE35B2-536B-4C65-BA2D-C4744B226DC9}</a:tableStyleId>
              </a:tblPr>
              <a:tblGrid>
                <a:gridCol w="680400"/>
                <a:gridCol w="903925"/>
                <a:gridCol w="554075"/>
                <a:gridCol w="851025"/>
              </a:tblGrid>
              <a:tr h="3824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900">
                          <a:latin typeface="Exo 2"/>
                          <a:ea typeface="Exo 2"/>
                          <a:cs typeface="Exo 2"/>
                          <a:sym typeface="Exo 2"/>
                        </a:rPr>
                        <a:t>UTENTI</a:t>
                      </a:r>
                      <a:endParaRPr b="1" sz="19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>
                    <a:solidFill>
                      <a:srgbClr val="9FC5E8"/>
                    </a:solidFill>
                  </a:tcPr>
                </a:tc>
                <a:tc hMerge="1"/>
                <a:tc hMerge="1"/>
                <a:tc hMerge="1"/>
              </a:tr>
              <a:tr h="38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User_id</a:t>
                      </a:r>
                      <a:endParaRPr b="1" sz="11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Username</a:t>
                      </a:r>
                      <a:endParaRPr b="1" sz="11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Email</a:t>
                      </a:r>
                      <a:endParaRPr b="1" sz="11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Password</a:t>
                      </a:r>
                      <a:endParaRPr b="1" sz="11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>
                    <a:solidFill>
                      <a:srgbClr val="9FC5E8"/>
                    </a:solidFill>
                  </a:tcPr>
                </a:tc>
              </a:tr>
              <a:tr h="40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001</a:t>
                      </a:r>
                      <a:endParaRPr sz="11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Law</a:t>
                      </a:r>
                      <a:endParaRPr sz="11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…</a:t>
                      </a:r>
                      <a:endParaRPr sz="11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…</a:t>
                      </a:r>
                      <a:endParaRPr sz="11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/>
                </a:tc>
              </a:tr>
              <a:tr h="40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002</a:t>
                      </a:r>
                      <a:endParaRPr sz="11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Bertados</a:t>
                      </a:r>
                      <a:endParaRPr sz="11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…</a:t>
                      </a:r>
                      <a:endParaRPr sz="11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…</a:t>
                      </a:r>
                      <a:endParaRPr sz="11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/>
                </a:tc>
              </a:tr>
            </a:tbl>
          </a:graphicData>
        </a:graphic>
      </p:graphicFrame>
      <p:graphicFrame>
        <p:nvGraphicFramePr>
          <p:cNvPr id="465" name="Google Shape;465;p50"/>
          <p:cNvGraphicFramePr/>
          <p:nvPr/>
        </p:nvGraphicFramePr>
        <p:xfrm>
          <a:off x="5759400" y="39603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{31EE35B2-536B-4C65-BA2D-C4744B226DC9}</a:tableStyleId>
              </a:tblPr>
              <a:tblGrid>
                <a:gridCol w="915175"/>
                <a:gridCol w="905125"/>
                <a:gridCol w="1169125"/>
              </a:tblGrid>
              <a:tr h="46222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900">
                          <a:latin typeface="Exo 2"/>
                          <a:ea typeface="Exo 2"/>
                          <a:cs typeface="Exo 2"/>
                          <a:sym typeface="Exo 2"/>
                        </a:rPr>
                        <a:t>PRODOTTI</a:t>
                      </a:r>
                      <a:endParaRPr b="1" sz="19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>
                    <a:solidFill>
                      <a:srgbClr val="9FC5E8"/>
                    </a:solidFill>
                  </a:tcPr>
                </a:tc>
                <a:tc hMerge="1"/>
                <a:tc hMerge="1"/>
              </a:tr>
              <a:tr h="24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Prod_id</a:t>
                      </a:r>
                      <a:endParaRPr b="1" sz="11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Nome</a:t>
                      </a:r>
                      <a:endParaRPr b="1" sz="11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Descrizione</a:t>
                      </a:r>
                      <a:endParaRPr b="1" sz="11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>
                    <a:solidFill>
                      <a:srgbClr val="9FC5E8"/>
                    </a:solidFill>
                  </a:tcPr>
                </a:tc>
              </a:tr>
              <a:tr h="40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001</a:t>
                      </a:r>
                      <a:endParaRPr sz="11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iPhone 14</a:t>
                      </a:r>
                      <a:endParaRPr sz="11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…</a:t>
                      </a:r>
                      <a:endParaRPr sz="11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/>
                </a:tc>
              </a:tr>
              <a:tr h="40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002</a:t>
                      </a:r>
                      <a:endParaRPr sz="11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Playstation 5</a:t>
                      </a:r>
                      <a:endParaRPr sz="11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…</a:t>
                      </a:r>
                      <a:endParaRPr sz="11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352"/>
              <a:buFont typeface="Arial"/>
              <a:buNone/>
            </a:pPr>
            <a:r>
              <a:rPr lang="it"/>
              <a:t>Come comunicare con un database?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1"/>
          <p:cNvSpPr txBox="1"/>
          <p:nvPr>
            <p:ph idx="1" type="body"/>
          </p:nvPr>
        </p:nvSpPr>
        <p:spPr>
          <a:xfrm>
            <a:off x="311700" y="1536630"/>
            <a:ext cx="8520600" cy="16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Possiamo </a:t>
            </a:r>
            <a:r>
              <a:rPr b="1" lang="it"/>
              <a:t>interrogare</a:t>
            </a:r>
            <a:r>
              <a:rPr lang="it"/>
              <a:t> un database con un </a:t>
            </a:r>
            <a:r>
              <a:rPr b="1" lang="it"/>
              <a:t>linguaggio di interrogazione</a:t>
            </a:r>
            <a:r>
              <a:rPr lang="it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Esempio: Datalog, </a:t>
            </a:r>
            <a:r>
              <a:rPr b="1" lang="it"/>
              <a:t>SQL</a:t>
            </a:r>
            <a:r>
              <a:rPr lang="it"/>
              <a:t>, …</a:t>
            </a:r>
            <a:endParaRPr/>
          </a:p>
        </p:txBody>
      </p:sp>
      <p:pic>
        <p:nvPicPr>
          <p:cNvPr id="472" name="Google Shape;47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650" y="3147733"/>
            <a:ext cx="1441551" cy="20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1"/>
          <p:cNvSpPr/>
          <p:nvPr/>
        </p:nvSpPr>
        <p:spPr>
          <a:xfrm>
            <a:off x="3212125" y="3684550"/>
            <a:ext cx="1931400" cy="4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1"/>
          <p:cNvSpPr/>
          <p:nvPr/>
        </p:nvSpPr>
        <p:spPr>
          <a:xfrm rot="10798375">
            <a:off x="3239095" y="5014583"/>
            <a:ext cx="1904400" cy="4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51"/>
          <p:cNvSpPr txBox="1"/>
          <p:nvPr/>
        </p:nvSpPr>
        <p:spPr>
          <a:xfrm>
            <a:off x="583425" y="3574900"/>
            <a:ext cx="30000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QUERY</a:t>
            </a:r>
            <a:endParaRPr/>
          </a:p>
        </p:txBody>
      </p:sp>
      <p:sp>
        <p:nvSpPr>
          <p:cNvPr id="476" name="Google Shape;476;p51"/>
          <p:cNvSpPr txBox="1"/>
          <p:nvPr/>
        </p:nvSpPr>
        <p:spPr>
          <a:xfrm>
            <a:off x="583425" y="4904700"/>
            <a:ext cx="30000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RISULTATI</a:t>
            </a:r>
            <a:endParaRPr/>
          </a:p>
        </p:txBody>
      </p:sp>
      <p:sp>
        <p:nvSpPr>
          <p:cNvPr id="477" name="Google Shape;477;p51"/>
          <p:cNvSpPr txBox="1"/>
          <p:nvPr/>
        </p:nvSpPr>
        <p:spPr>
          <a:xfrm>
            <a:off x="4920350" y="5936333"/>
            <a:ext cx="30000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DATABASE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Risoluzione DNS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491625" y="2303450"/>
            <a:ext cx="27087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Dove abita Mario Rossi?</a:t>
            </a:r>
            <a:endParaRPr/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descr="File:Question book-new.svg - Wikipedia"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070" y="1864033"/>
            <a:ext cx="1431173" cy="111392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5943675" y="2303433"/>
            <a:ext cx="27087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Via Roma 3, MI, Milano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491625" y="4769433"/>
            <a:ext cx="21549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Dov’è google.com?</a:t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5943675" y="4769400"/>
            <a:ext cx="27087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8.8.12.132</a:t>
            </a:r>
            <a:endParaRPr/>
          </a:p>
        </p:txBody>
      </p:sp>
      <p:pic>
        <p:nvPicPr>
          <p:cNvPr descr="Web server vector icon | Free SVG"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3700" y="4330017"/>
            <a:ext cx="1113926" cy="1113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6"/>
          <p:cNvCxnSpPr>
            <a:stCxn id="89" idx="3"/>
            <a:endCxn id="91" idx="1"/>
          </p:cNvCxnSpPr>
          <p:nvPr/>
        </p:nvCxnSpPr>
        <p:spPr>
          <a:xfrm flipH="1" rot="10800000">
            <a:off x="3200325" y="2420900"/>
            <a:ext cx="624600" cy="1857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" name="Google Shape;97;p16"/>
          <p:cNvCxnSpPr>
            <a:stCxn id="91" idx="3"/>
            <a:endCxn id="92" idx="1"/>
          </p:cNvCxnSpPr>
          <p:nvPr/>
        </p:nvCxnSpPr>
        <p:spPr>
          <a:xfrm>
            <a:off x="5256244" y="2420995"/>
            <a:ext cx="687300" cy="1857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6"/>
          <p:cNvCxnSpPr>
            <a:stCxn id="93" idx="3"/>
            <a:endCxn id="95" idx="1"/>
          </p:cNvCxnSpPr>
          <p:nvPr/>
        </p:nvCxnSpPr>
        <p:spPr>
          <a:xfrm flipH="1" rot="10800000">
            <a:off x="2646525" y="4886883"/>
            <a:ext cx="1337100" cy="1857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" name="Google Shape;99;p16"/>
          <p:cNvCxnSpPr>
            <a:stCxn id="95" idx="3"/>
            <a:endCxn id="94" idx="1"/>
          </p:cNvCxnSpPr>
          <p:nvPr/>
        </p:nvCxnSpPr>
        <p:spPr>
          <a:xfrm>
            <a:off x="5097626" y="4886979"/>
            <a:ext cx="846000" cy="1857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SQL</a:t>
            </a:r>
            <a:endParaRPr/>
          </a:p>
        </p:txBody>
      </p:sp>
      <p:sp>
        <p:nvSpPr>
          <p:cNvPr id="483" name="Google Shape;483;p52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SQL </a:t>
            </a:r>
            <a:r>
              <a:rPr lang="it"/>
              <a:t>sta per </a:t>
            </a:r>
            <a:r>
              <a:rPr b="1" lang="it"/>
              <a:t>Structured Query Language</a:t>
            </a:r>
            <a:r>
              <a:rPr lang="it"/>
              <a:t> (linguaggio di interrogazione strutturata).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Cosa può fare?</a:t>
            </a:r>
            <a:endParaRPr/>
          </a:p>
          <a:p>
            <a:pPr indent="-406400" lvl="0" marL="457200" rtl="0" algn="l">
              <a:spcBef>
                <a:spcPts val="1200"/>
              </a:spcBef>
              <a:spcAft>
                <a:spcPts val="0"/>
              </a:spcAft>
              <a:buSzPts val="2800"/>
              <a:buAutoNum type="arabicPeriod"/>
            </a:pPr>
            <a:r>
              <a:rPr lang="it"/>
              <a:t>Creare e modificare database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it"/>
              <a:t>Inserire e modificare i dati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b="1" lang="it"/>
              <a:t>Interrogare</a:t>
            </a:r>
            <a:r>
              <a:rPr lang="it"/>
              <a:t> il database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it"/>
              <a:t>…</a:t>
            </a:r>
            <a:endParaRPr/>
          </a:p>
        </p:txBody>
      </p:sp>
      <p:sp>
        <p:nvSpPr>
          <p:cNvPr id="484" name="Google Shape;484;p52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La più semplice query SQL</a:t>
            </a:r>
            <a:endParaRPr/>
          </a:p>
        </p:txBody>
      </p:sp>
      <p:sp>
        <p:nvSpPr>
          <p:cNvPr id="490" name="Google Shape;490;p53"/>
          <p:cNvSpPr txBox="1"/>
          <p:nvPr>
            <p:ph idx="1" type="body"/>
          </p:nvPr>
        </p:nvSpPr>
        <p:spPr>
          <a:xfrm>
            <a:off x="311700" y="2048849"/>
            <a:ext cx="8520600" cy="44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lang="it" sz="2600">
                <a:latin typeface="Consolas"/>
                <a:ea typeface="Consolas"/>
                <a:cs typeface="Consolas"/>
                <a:sym typeface="Consolas"/>
              </a:rPr>
              <a:t>colonna/e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it" sz="2600">
                <a:latin typeface="Consolas"/>
                <a:ea typeface="Consolas"/>
                <a:cs typeface="Consolas"/>
                <a:sym typeface="Consolas"/>
              </a:rPr>
              <a:t>tabella;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1" name="Google Shape;491;p53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La più semplice query SQL - Esempio</a:t>
            </a:r>
            <a:endParaRPr/>
          </a:p>
        </p:txBody>
      </p:sp>
      <p:sp>
        <p:nvSpPr>
          <p:cNvPr id="497" name="Google Shape;497;p54"/>
          <p:cNvSpPr txBox="1"/>
          <p:nvPr>
            <p:ph idx="1" type="body"/>
          </p:nvPr>
        </p:nvSpPr>
        <p:spPr>
          <a:xfrm>
            <a:off x="311700" y="1536633"/>
            <a:ext cx="4320000" cy="16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lang="it" sz="2600">
                <a:latin typeface="Consolas"/>
                <a:ea typeface="Consolas"/>
                <a:cs typeface="Consolas"/>
                <a:sym typeface="Consolas"/>
              </a:rPr>
              <a:t>Username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it" sz="2600">
                <a:latin typeface="Consolas"/>
                <a:ea typeface="Consolas"/>
                <a:cs typeface="Consolas"/>
                <a:sym typeface="Consolas"/>
              </a:rPr>
              <a:t>UTENTI;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8" name="Google Shape;498;p54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graphicFrame>
        <p:nvGraphicFramePr>
          <p:cNvPr id="499" name="Google Shape;499;p54"/>
          <p:cNvGraphicFramePr/>
          <p:nvPr/>
        </p:nvGraphicFramePr>
        <p:xfrm>
          <a:off x="4572000" y="20391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{31EE35B2-536B-4C65-BA2D-C4744B226DC9}</a:tableStyleId>
              </a:tblPr>
              <a:tblGrid>
                <a:gridCol w="970600"/>
                <a:gridCol w="1212700"/>
                <a:gridCol w="740725"/>
                <a:gridCol w="1180950"/>
              </a:tblGrid>
              <a:tr h="4839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900">
                          <a:latin typeface="Exo 2"/>
                          <a:ea typeface="Exo 2"/>
                          <a:cs typeface="Exo 2"/>
                          <a:sym typeface="Exo 2"/>
                        </a:rPr>
                        <a:t>UTENTI</a:t>
                      </a:r>
                      <a:endParaRPr b="1" sz="19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>
                    <a:solidFill>
                      <a:srgbClr val="9FC5E8"/>
                    </a:solidFill>
                  </a:tcPr>
                </a:tc>
                <a:tc hMerge="1"/>
                <a:tc hMerge="1"/>
                <a:tc hMerge="1"/>
              </a:tr>
              <a:tr h="7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600">
                          <a:latin typeface="Exo 2"/>
                          <a:ea typeface="Exo 2"/>
                          <a:cs typeface="Exo 2"/>
                          <a:sym typeface="Exo 2"/>
                        </a:rPr>
                        <a:t>User_id</a:t>
                      </a:r>
                      <a:endParaRPr b="1" sz="16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 anchor="ctr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600">
                          <a:latin typeface="Exo 2"/>
                          <a:ea typeface="Exo 2"/>
                          <a:cs typeface="Exo 2"/>
                          <a:sym typeface="Exo 2"/>
                        </a:rPr>
                        <a:t>Username</a:t>
                      </a:r>
                      <a:endParaRPr b="1" sz="16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 anchor="ctr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600">
                          <a:latin typeface="Exo 2"/>
                          <a:ea typeface="Exo 2"/>
                          <a:cs typeface="Exo 2"/>
                          <a:sym typeface="Exo 2"/>
                        </a:rPr>
                        <a:t>Email</a:t>
                      </a:r>
                      <a:endParaRPr b="1" sz="16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 anchor="ctr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600">
                          <a:latin typeface="Exo 2"/>
                          <a:ea typeface="Exo 2"/>
                          <a:cs typeface="Exo 2"/>
                          <a:sym typeface="Exo 2"/>
                        </a:rPr>
                        <a:t>Password</a:t>
                      </a:r>
                      <a:endParaRPr b="1" sz="16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 anchor="ctr">
                    <a:solidFill>
                      <a:srgbClr val="9FC5E8"/>
                    </a:solidFill>
                  </a:tcPr>
                </a:tc>
              </a:tr>
              <a:tr h="7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Exo 2"/>
                          <a:ea typeface="Exo 2"/>
                          <a:cs typeface="Exo 2"/>
                          <a:sym typeface="Exo 2"/>
                        </a:rPr>
                        <a:t>001</a:t>
                      </a:r>
                      <a:endParaRPr sz="16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Exo 2"/>
                          <a:ea typeface="Exo 2"/>
                          <a:cs typeface="Exo 2"/>
                          <a:sym typeface="Exo 2"/>
                        </a:rPr>
                        <a:t>Law</a:t>
                      </a:r>
                      <a:endParaRPr sz="16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Exo 2"/>
                          <a:ea typeface="Exo 2"/>
                          <a:cs typeface="Exo 2"/>
                          <a:sym typeface="Exo 2"/>
                        </a:rPr>
                        <a:t>…</a:t>
                      </a:r>
                      <a:endParaRPr sz="16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Exo 2"/>
                          <a:ea typeface="Exo 2"/>
                          <a:cs typeface="Exo 2"/>
                          <a:sym typeface="Exo 2"/>
                        </a:rPr>
                        <a:t>…</a:t>
                      </a:r>
                      <a:endParaRPr sz="16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 anchor="ctr"/>
                </a:tc>
              </a:tr>
              <a:tr h="7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Exo 2"/>
                          <a:ea typeface="Exo 2"/>
                          <a:cs typeface="Exo 2"/>
                          <a:sym typeface="Exo 2"/>
                        </a:rPr>
                        <a:t>002</a:t>
                      </a:r>
                      <a:endParaRPr sz="16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Exo 2"/>
                          <a:ea typeface="Exo 2"/>
                          <a:cs typeface="Exo 2"/>
                          <a:sym typeface="Exo 2"/>
                        </a:rPr>
                        <a:t>Bertados</a:t>
                      </a:r>
                      <a:endParaRPr sz="16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Exo 2"/>
                          <a:ea typeface="Exo 2"/>
                          <a:cs typeface="Exo 2"/>
                          <a:sym typeface="Exo 2"/>
                        </a:rPr>
                        <a:t>…</a:t>
                      </a:r>
                      <a:endParaRPr sz="16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Exo 2"/>
                          <a:ea typeface="Exo 2"/>
                          <a:cs typeface="Exo 2"/>
                          <a:sym typeface="Exo 2"/>
                        </a:rPr>
                        <a:t>…</a:t>
                      </a:r>
                      <a:endParaRPr sz="16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 anchor="ctr"/>
                </a:tc>
              </a:tr>
              <a:tr h="7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Exo 2"/>
                          <a:ea typeface="Exo 2"/>
                          <a:cs typeface="Exo 2"/>
                          <a:sym typeface="Exo 2"/>
                        </a:rPr>
                        <a:t>003</a:t>
                      </a:r>
                      <a:endParaRPr sz="16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Exo 2"/>
                          <a:ea typeface="Exo 2"/>
                          <a:cs typeface="Exo 2"/>
                          <a:sym typeface="Exo 2"/>
                        </a:rPr>
                        <a:t>Admin</a:t>
                      </a:r>
                      <a:endParaRPr sz="16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Exo 2"/>
                          <a:ea typeface="Exo 2"/>
                          <a:cs typeface="Exo 2"/>
                          <a:sym typeface="Exo 2"/>
                        </a:rPr>
                        <a:t>…</a:t>
                      </a:r>
                      <a:endParaRPr sz="16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Exo 2"/>
                          <a:ea typeface="Exo 2"/>
                          <a:cs typeface="Exo 2"/>
                          <a:sym typeface="Exo 2"/>
                        </a:rPr>
                        <a:t>…</a:t>
                      </a:r>
                      <a:endParaRPr sz="16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 anchor="ctr"/>
                </a:tc>
              </a:tr>
            </a:tbl>
          </a:graphicData>
        </a:graphic>
      </p:graphicFrame>
      <p:sp>
        <p:nvSpPr>
          <p:cNvPr id="500" name="Google Shape;500;p54"/>
          <p:cNvSpPr/>
          <p:nvPr/>
        </p:nvSpPr>
        <p:spPr>
          <a:xfrm>
            <a:off x="5542600" y="3326175"/>
            <a:ext cx="1212600" cy="2243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1" name="Google Shape;501;p54"/>
          <p:cNvCxnSpPr/>
          <p:nvPr/>
        </p:nvCxnSpPr>
        <p:spPr>
          <a:xfrm>
            <a:off x="2742175" y="2309250"/>
            <a:ext cx="182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2" name="Google Shape;502;p54"/>
          <p:cNvCxnSpPr/>
          <p:nvPr/>
        </p:nvCxnSpPr>
        <p:spPr>
          <a:xfrm>
            <a:off x="3242225" y="1992167"/>
            <a:ext cx="2325600" cy="78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3" name="Google Shape;503;p54"/>
          <p:cNvSpPr txBox="1"/>
          <p:nvPr>
            <p:ph idx="1" type="body"/>
          </p:nvPr>
        </p:nvSpPr>
        <p:spPr>
          <a:xfrm>
            <a:off x="311700" y="3177033"/>
            <a:ext cx="4320000" cy="26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/>
              <a:t>Risultato?</a:t>
            </a:r>
            <a:endParaRPr b="1"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600"/>
              <a:t>Law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600"/>
              <a:t>Bertados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600"/>
              <a:t>Admin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Come fare una ricerca più precisa?</a:t>
            </a:r>
            <a:endParaRPr/>
          </a:p>
        </p:txBody>
      </p:sp>
      <p:sp>
        <p:nvSpPr>
          <p:cNvPr id="509" name="Google Shape;509;p55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510" name="Google Shape;510;p55"/>
          <p:cNvSpPr txBox="1"/>
          <p:nvPr>
            <p:ph idx="1" type="body"/>
          </p:nvPr>
        </p:nvSpPr>
        <p:spPr>
          <a:xfrm>
            <a:off x="311700" y="1662433"/>
            <a:ext cx="8520600" cy="45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lang="it" sz="2600">
                <a:latin typeface="Consolas"/>
                <a:ea typeface="Consolas"/>
                <a:cs typeface="Consolas"/>
                <a:sym typeface="Consolas"/>
              </a:rPr>
              <a:t>colonna/e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it" sz="2600">
                <a:latin typeface="Consolas"/>
                <a:ea typeface="Consolas"/>
                <a:cs typeface="Consolas"/>
                <a:sym typeface="Consolas"/>
              </a:rPr>
              <a:t>tabella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>
                <a:latin typeface="Consolas"/>
                <a:ea typeface="Consolas"/>
                <a:cs typeface="Consolas"/>
                <a:sym typeface="Consolas"/>
              </a:rPr>
              <a:t>WHERE </a:t>
            </a:r>
            <a:r>
              <a:rPr lang="it" sz="2600">
                <a:latin typeface="Consolas"/>
                <a:ea typeface="Consolas"/>
                <a:cs typeface="Consolas"/>
                <a:sym typeface="Consolas"/>
              </a:rPr>
              <a:t>condizione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La più semplice query SQL - Esempio</a:t>
            </a:r>
            <a:endParaRPr/>
          </a:p>
        </p:txBody>
      </p:sp>
      <p:sp>
        <p:nvSpPr>
          <p:cNvPr id="516" name="Google Shape;516;p56"/>
          <p:cNvSpPr txBox="1"/>
          <p:nvPr>
            <p:ph idx="1" type="body"/>
          </p:nvPr>
        </p:nvSpPr>
        <p:spPr>
          <a:xfrm>
            <a:off x="311700" y="1536633"/>
            <a:ext cx="4320000" cy="18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lang="it" sz="2600">
                <a:latin typeface="Consolas"/>
                <a:ea typeface="Consolas"/>
                <a:cs typeface="Consolas"/>
                <a:sym typeface="Consolas"/>
              </a:rPr>
              <a:t>Username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it" sz="2600">
                <a:latin typeface="Consolas"/>
                <a:ea typeface="Consolas"/>
                <a:cs typeface="Consolas"/>
                <a:sym typeface="Consolas"/>
              </a:rPr>
              <a:t>UTENTI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>
                <a:latin typeface="Consolas"/>
                <a:ea typeface="Consolas"/>
                <a:cs typeface="Consolas"/>
                <a:sym typeface="Consolas"/>
              </a:rPr>
              <a:t>WHERE </a:t>
            </a:r>
            <a:r>
              <a:rPr lang="it" sz="2600">
                <a:latin typeface="Consolas"/>
                <a:ea typeface="Consolas"/>
                <a:cs typeface="Consolas"/>
                <a:sym typeface="Consolas"/>
              </a:rPr>
              <a:t>User_id = 002;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7" name="Google Shape;517;p56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graphicFrame>
        <p:nvGraphicFramePr>
          <p:cNvPr id="518" name="Google Shape;518;p56"/>
          <p:cNvGraphicFramePr/>
          <p:nvPr/>
        </p:nvGraphicFramePr>
        <p:xfrm>
          <a:off x="4491100" y="20391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{31EE35B2-536B-4C65-BA2D-C4744B226DC9}</a:tableStyleId>
              </a:tblPr>
              <a:tblGrid>
                <a:gridCol w="903325"/>
                <a:gridCol w="1223300"/>
                <a:gridCol w="857150"/>
                <a:gridCol w="1202100"/>
              </a:tblGrid>
              <a:tr h="4839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900">
                          <a:latin typeface="Exo 2"/>
                          <a:ea typeface="Exo 2"/>
                          <a:cs typeface="Exo 2"/>
                          <a:sym typeface="Exo 2"/>
                        </a:rPr>
                        <a:t>UTENTI</a:t>
                      </a:r>
                      <a:endParaRPr b="1" sz="19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>
                    <a:solidFill>
                      <a:srgbClr val="9FC5E8"/>
                    </a:solidFill>
                  </a:tcPr>
                </a:tc>
                <a:tc hMerge="1"/>
                <a:tc hMerge="1"/>
                <a:tc hMerge="1"/>
              </a:tr>
              <a:tr h="7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600">
                          <a:latin typeface="Exo 2"/>
                          <a:ea typeface="Exo 2"/>
                          <a:cs typeface="Exo 2"/>
                          <a:sym typeface="Exo 2"/>
                        </a:rPr>
                        <a:t>User_id</a:t>
                      </a:r>
                      <a:endParaRPr b="1" sz="16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 anchor="ctr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600">
                          <a:latin typeface="Exo 2"/>
                          <a:ea typeface="Exo 2"/>
                          <a:cs typeface="Exo 2"/>
                          <a:sym typeface="Exo 2"/>
                        </a:rPr>
                        <a:t>Username</a:t>
                      </a:r>
                      <a:endParaRPr b="1" sz="16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 anchor="ctr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600">
                          <a:latin typeface="Exo 2"/>
                          <a:ea typeface="Exo 2"/>
                          <a:cs typeface="Exo 2"/>
                          <a:sym typeface="Exo 2"/>
                        </a:rPr>
                        <a:t>Email</a:t>
                      </a:r>
                      <a:endParaRPr b="1" sz="16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 anchor="ctr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600">
                          <a:latin typeface="Exo 2"/>
                          <a:ea typeface="Exo 2"/>
                          <a:cs typeface="Exo 2"/>
                          <a:sym typeface="Exo 2"/>
                        </a:rPr>
                        <a:t>Password</a:t>
                      </a:r>
                      <a:endParaRPr b="1" sz="16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 anchor="ctr">
                    <a:solidFill>
                      <a:srgbClr val="9FC5E8"/>
                    </a:solidFill>
                  </a:tcPr>
                </a:tc>
              </a:tr>
              <a:tr h="7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Exo 2"/>
                          <a:ea typeface="Exo 2"/>
                          <a:cs typeface="Exo 2"/>
                          <a:sym typeface="Exo 2"/>
                        </a:rPr>
                        <a:t>001</a:t>
                      </a:r>
                      <a:endParaRPr sz="16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Exo 2"/>
                          <a:ea typeface="Exo 2"/>
                          <a:cs typeface="Exo 2"/>
                          <a:sym typeface="Exo 2"/>
                        </a:rPr>
                        <a:t>Law</a:t>
                      </a:r>
                      <a:endParaRPr sz="16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Exo 2"/>
                          <a:ea typeface="Exo 2"/>
                          <a:cs typeface="Exo 2"/>
                          <a:sym typeface="Exo 2"/>
                        </a:rPr>
                        <a:t>…</a:t>
                      </a:r>
                      <a:endParaRPr sz="16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Exo 2"/>
                          <a:ea typeface="Exo 2"/>
                          <a:cs typeface="Exo 2"/>
                          <a:sym typeface="Exo 2"/>
                        </a:rPr>
                        <a:t>…</a:t>
                      </a:r>
                      <a:endParaRPr sz="16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 anchor="ctr"/>
                </a:tc>
              </a:tr>
              <a:tr h="7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Exo 2"/>
                          <a:ea typeface="Exo 2"/>
                          <a:cs typeface="Exo 2"/>
                          <a:sym typeface="Exo 2"/>
                        </a:rPr>
                        <a:t>002</a:t>
                      </a:r>
                      <a:endParaRPr sz="16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Exo 2"/>
                          <a:ea typeface="Exo 2"/>
                          <a:cs typeface="Exo 2"/>
                          <a:sym typeface="Exo 2"/>
                        </a:rPr>
                        <a:t>Bertados</a:t>
                      </a:r>
                      <a:endParaRPr sz="16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Exo 2"/>
                          <a:ea typeface="Exo 2"/>
                          <a:cs typeface="Exo 2"/>
                          <a:sym typeface="Exo 2"/>
                        </a:rPr>
                        <a:t>…</a:t>
                      </a:r>
                      <a:endParaRPr sz="16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Exo 2"/>
                          <a:ea typeface="Exo 2"/>
                          <a:cs typeface="Exo 2"/>
                          <a:sym typeface="Exo 2"/>
                        </a:rPr>
                        <a:t>…</a:t>
                      </a:r>
                      <a:endParaRPr sz="16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 anchor="ctr"/>
                </a:tc>
              </a:tr>
              <a:tr h="7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Exo 2"/>
                          <a:ea typeface="Exo 2"/>
                          <a:cs typeface="Exo 2"/>
                          <a:sym typeface="Exo 2"/>
                        </a:rPr>
                        <a:t>003</a:t>
                      </a:r>
                      <a:endParaRPr sz="16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Exo 2"/>
                          <a:ea typeface="Exo 2"/>
                          <a:cs typeface="Exo 2"/>
                          <a:sym typeface="Exo 2"/>
                        </a:rPr>
                        <a:t>Admin</a:t>
                      </a:r>
                      <a:endParaRPr sz="16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Exo 2"/>
                          <a:ea typeface="Exo 2"/>
                          <a:cs typeface="Exo 2"/>
                          <a:sym typeface="Exo 2"/>
                        </a:rPr>
                        <a:t>…</a:t>
                      </a:r>
                      <a:endParaRPr sz="16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>
                          <a:latin typeface="Exo 2"/>
                          <a:ea typeface="Exo 2"/>
                          <a:cs typeface="Exo 2"/>
                          <a:sym typeface="Exo 2"/>
                        </a:rPr>
                        <a:t>…</a:t>
                      </a:r>
                      <a:endParaRPr sz="16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121900" marB="121900" marR="91425" marL="91425" anchor="ctr"/>
                </a:tc>
              </a:tr>
            </a:tbl>
          </a:graphicData>
        </a:graphic>
      </p:graphicFrame>
      <p:sp>
        <p:nvSpPr>
          <p:cNvPr id="519" name="Google Shape;519;p56"/>
          <p:cNvSpPr/>
          <p:nvPr/>
        </p:nvSpPr>
        <p:spPr>
          <a:xfrm>
            <a:off x="5394425" y="4068400"/>
            <a:ext cx="1223400" cy="7635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0" name="Google Shape;520;p56"/>
          <p:cNvCxnSpPr/>
          <p:nvPr/>
        </p:nvCxnSpPr>
        <p:spPr>
          <a:xfrm>
            <a:off x="2678675" y="2235275"/>
            <a:ext cx="180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1" name="Google Shape;521;p56"/>
          <p:cNvCxnSpPr/>
          <p:nvPr/>
        </p:nvCxnSpPr>
        <p:spPr>
          <a:xfrm>
            <a:off x="3242225" y="1992167"/>
            <a:ext cx="2230500" cy="6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2" name="Google Shape;522;p56"/>
          <p:cNvSpPr txBox="1"/>
          <p:nvPr>
            <p:ph idx="1" type="body"/>
          </p:nvPr>
        </p:nvSpPr>
        <p:spPr>
          <a:xfrm>
            <a:off x="311700" y="4013733"/>
            <a:ext cx="4320000" cy="26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/>
              <a:t>Risultato?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600"/>
              <a:t>Bertados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23" name="Google Shape;523;p56"/>
          <p:cNvCxnSpPr/>
          <p:nvPr/>
        </p:nvCxnSpPr>
        <p:spPr>
          <a:xfrm>
            <a:off x="3599425" y="2870275"/>
            <a:ext cx="1062300" cy="150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SQL Injection</a:t>
            </a:r>
            <a:endParaRPr/>
          </a:p>
        </p:txBody>
      </p:sp>
      <p:sp>
        <p:nvSpPr>
          <p:cNvPr id="529" name="Google Shape;529;p57"/>
          <p:cNvSpPr/>
          <p:nvPr/>
        </p:nvSpPr>
        <p:spPr>
          <a:xfrm>
            <a:off x="628125" y="2775275"/>
            <a:ext cx="5747100" cy="1631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7"/>
          <p:cNvSpPr txBox="1"/>
          <p:nvPr/>
        </p:nvSpPr>
        <p:spPr>
          <a:xfrm>
            <a:off x="1135425" y="3022133"/>
            <a:ext cx="197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Droid Sans"/>
                <a:ea typeface="Droid Sans"/>
                <a:cs typeface="Droid Sans"/>
                <a:sym typeface="Droid Sans"/>
              </a:rPr>
              <a:t>Insert login:</a:t>
            </a:r>
            <a:endParaRPr sz="20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31" name="Google Shape;531;p57"/>
          <p:cNvSpPr txBox="1"/>
          <p:nvPr/>
        </p:nvSpPr>
        <p:spPr>
          <a:xfrm>
            <a:off x="628125" y="3653100"/>
            <a:ext cx="2482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Droid Sans"/>
                <a:ea typeface="Droid Sans"/>
                <a:cs typeface="Droid Sans"/>
                <a:sym typeface="Droid Sans"/>
              </a:rPr>
              <a:t>Insert password:</a:t>
            </a:r>
            <a:endParaRPr sz="20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32" name="Google Shape;532;p57"/>
          <p:cNvSpPr/>
          <p:nvPr/>
        </p:nvSpPr>
        <p:spPr>
          <a:xfrm>
            <a:off x="3385050" y="3077025"/>
            <a:ext cx="2798100" cy="347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7"/>
          <p:cNvSpPr/>
          <p:nvPr/>
        </p:nvSpPr>
        <p:spPr>
          <a:xfrm>
            <a:off x="3385050" y="3762825"/>
            <a:ext cx="2798100" cy="347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4" name="Google Shape;534;p57"/>
          <p:cNvCxnSpPr>
            <a:stCxn id="535" idx="1"/>
            <a:endCxn id="532" idx="3"/>
          </p:cNvCxnSpPr>
          <p:nvPr/>
        </p:nvCxnSpPr>
        <p:spPr>
          <a:xfrm rot="10800000">
            <a:off x="6183150" y="3250625"/>
            <a:ext cx="836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5" name="Google Shape;535;p57"/>
          <p:cNvSpPr txBox="1"/>
          <p:nvPr/>
        </p:nvSpPr>
        <p:spPr>
          <a:xfrm>
            <a:off x="7019850" y="3022025"/>
            <a:ext cx="1549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Droid Sans"/>
                <a:ea typeface="Droid Sans"/>
                <a:cs typeface="Droid Sans"/>
                <a:sym typeface="Droid Sans"/>
              </a:rPr>
              <a:t>Field </a:t>
            </a:r>
            <a:r>
              <a:rPr b="1" lang="it">
                <a:latin typeface="Consolas"/>
                <a:ea typeface="Consolas"/>
                <a:cs typeface="Consolas"/>
                <a:sym typeface="Consolas"/>
              </a:rPr>
              <a:t>txtUser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36" name="Google Shape;536;p57"/>
          <p:cNvCxnSpPr>
            <a:stCxn id="537" idx="1"/>
            <a:endCxn id="533" idx="3"/>
          </p:cNvCxnSpPr>
          <p:nvPr/>
        </p:nvCxnSpPr>
        <p:spPr>
          <a:xfrm rot="10800000">
            <a:off x="6183300" y="3936425"/>
            <a:ext cx="789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7" name="Google Shape;537;p57"/>
          <p:cNvSpPr txBox="1"/>
          <p:nvPr/>
        </p:nvSpPr>
        <p:spPr>
          <a:xfrm>
            <a:off x="6972600" y="3707825"/>
            <a:ext cx="189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Droid Sans"/>
                <a:ea typeface="Droid Sans"/>
                <a:cs typeface="Droid Sans"/>
                <a:sym typeface="Droid Sans"/>
              </a:rPr>
              <a:t>Field </a:t>
            </a:r>
            <a:r>
              <a:rPr b="1" lang="it">
                <a:latin typeface="Consolas"/>
                <a:ea typeface="Consolas"/>
                <a:cs typeface="Consolas"/>
                <a:sym typeface="Consolas"/>
              </a:rPr>
              <a:t>txtPassword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8" name="Google Shape;538;p57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8"/>
          <p:cNvSpPr txBox="1"/>
          <p:nvPr>
            <p:ph idx="1" type="body"/>
          </p:nvPr>
        </p:nvSpPr>
        <p:spPr>
          <a:xfrm>
            <a:off x="457200" y="1600200"/>
            <a:ext cx="85023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700">
                <a:latin typeface="Consolas"/>
                <a:ea typeface="Consolas"/>
                <a:cs typeface="Consolas"/>
                <a:sym typeface="Consolas"/>
              </a:rPr>
              <a:t>username = request.form['username']</a:t>
            </a:r>
            <a:endParaRPr b="1"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700">
                <a:latin typeface="Consolas"/>
                <a:ea typeface="Consolas"/>
                <a:cs typeface="Consolas"/>
                <a:sym typeface="Consolas"/>
              </a:rPr>
              <a:t>password = request.form['password']</a:t>
            </a:r>
            <a:endParaRPr b="1"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700">
                <a:latin typeface="Consolas"/>
                <a:ea typeface="Consolas"/>
                <a:cs typeface="Consolas"/>
                <a:sym typeface="Consolas"/>
              </a:rPr>
              <a:t>db_query = "SELECT * FROM users WHERE username='"+username+"' AND password='"+password+"'"</a:t>
            </a:r>
            <a:endParaRPr b="1"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700">
                <a:latin typeface="Consolas"/>
                <a:ea typeface="Consolas"/>
                <a:cs typeface="Consolas"/>
                <a:sym typeface="Consolas"/>
              </a:rPr>
              <a:t>db_conn = get_db_conn()</a:t>
            </a:r>
            <a:endParaRPr b="1"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700">
                <a:latin typeface="Consolas"/>
                <a:ea typeface="Consolas"/>
                <a:cs typeface="Consolas"/>
                <a:sym typeface="Consolas"/>
              </a:rPr>
              <a:t>cur = db_conn.cursor()</a:t>
            </a:r>
            <a:endParaRPr b="1"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700">
                <a:latin typeface="Consolas"/>
                <a:ea typeface="Consolas"/>
                <a:cs typeface="Consolas"/>
                <a:sym typeface="Consolas"/>
              </a:rPr>
              <a:t>cur.execute(db_query)</a:t>
            </a:r>
            <a:endParaRPr b="1"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700">
                <a:latin typeface="Consolas"/>
                <a:ea typeface="Consolas"/>
                <a:cs typeface="Consolas"/>
                <a:sym typeface="Consolas"/>
              </a:rPr>
              <a:t>res = cur.fetchall()</a:t>
            </a:r>
            <a:endParaRPr b="1"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700">
                <a:latin typeface="Consolas"/>
                <a:ea typeface="Consolas"/>
                <a:cs typeface="Consolas"/>
                <a:sym typeface="Consolas"/>
              </a:rPr>
              <a:t>if res:</a:t>
            </a:r>
            <a:endParaRPr b="1"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700">
                <a:latin typeface="Consolas"/>
                <a:ea typeface="Consolas"/>
                <a:cs typeface="Consolas"/>
                <a:sym typeface="Consolas"/>
              </a:rPr>
              <a:t>   do_login()</a:t>
            </a:r>
            <a:endParaRPr b="1" sz="17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4" name="Google Shape;544;p5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Diamo un’occhiata a cosa fa il server</a:t>
            </a:r>
            <a:endParaRPr/>
          </a:p>
        </p:txBody>
      </p:sp>
      <p:sp>
        <p:nvSpPr>
          <p:cNvPr id="545" name="Google Shape;545;p58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546" name="Google Shape;546;p58"/>
          <p:cNvSpPr/>
          <p:nvPr/>
        </p:nvSpPr>
        <p:spPr>
          <a:xfrm>
            <a:off x="457200" y="2342833"/>
            <a:ext cx="8131200" cy="763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9"/>
          <p:cNvSpPr txBox="1"/>
          <p:nvPr>
            <p:ph idx="1" type="body"/>
          </p:nvPr>
        </p:nvSpPr>
        <p:spPr>
          <a:xfrm>
            <a:off x="457200" y="1600200"/>
            <a:ext cx="85023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700">
                <a:latin typeface="Consolas"/>
                <a:ea typeface="Consolas"/>
                <a:cs typeface="Consolas"/>
                <a:sym typeface="Consolas"/>
              </a:rPr>
              <a:t>username = request.form['username']</a:t>
            </a:r>
            <a:endParaRPr b="1"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700">
                <a:latin typeface="Consolas"/>
                <a:ea typeface="Consolas"/>
                <a:cs typeface="Consolas"/>
                <a:sym typeface="Consolas"/>
              </a:rPr>
              <a:t>password = request.form['password']</a:t>
            </a:r>
            <a:endParaRPr b="1"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700">
                <a:latin typeface="Consolas"/>
                <a:ea typeface="Consolas"/>
                <a:cs typeface="Consolas"/>
                <a:sym typeface="Consolas"/>
              </a:rPr>
              <a:t>db_query = "SELECT * FROM users WHERE username='"+username+"' AND password='"+password+"'"</a:t>
            </a:r>
            <a:endParaRPr b="1"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700">
                <a:latin typeface="Consolas"/>
                <a:ea typeface="Consolas"/>
                <a:cs typeface="Consolas"/>
                <a:sym typeface="Consolas"/>
              </a:rPr>
              <a:t>db_conn = get_db_conn()</a:t>
            </a:r>
            <a:endParaRPr b="1"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700">
                <a:latin typeface="Consolas"/>
                <a:ea typeface="Consolas"/>
                <a:cs typeface="Consolas"/>
                <a:sym typeface="Consolas"/>
              </a:rPr>
              <a:t>cur = db_conn.cursor()</a:t>
            </a:r>
            <a:endParaRPr b="1"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700">
                <a:latin typeface="Consolas"/>
                <a:ea typeface="Consolas"/>
                <a:cs typeface="Consolas"/>
                <a:sym typeface="Consolas"/>
              </a:rPr>
              <a:t>cur.execute(db_query)</a:t>
            </a:r>
            <a:endParaRPr b="1"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700">
                <a:latin typeface="Consolas"/>
                <a:ea typeface="Consolas"/>
                <a:cs typeface="Consolas"/>
                <a:sym typeface="Consolas"/>
              </a:rPr>
              <a:t>res = cur.fetchall()</a:t>
            </a:r>
            <a:endParaRPr b="1"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700">
                <a:latin typeface="Consolas"/>
                <a:ea typeface="Consolas"/>
                <a:cs typeface="Consolas"/>
                <a:sym typeface="Consolas"/>
              </a:rPr>
              <a:t>if res:</a:t>
            </a:r>
            <a:endParaRPr b="1"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700">
                <a:latin typeface="Consolas"/>
                <a:ea typeface="Consolas"/>
                <a:cs typeface="Consolas"/>
                <a:sym typeface="Consolas"/>
              </a:rPr>
              <a:t>   do_login()</a:t>
            </a:r>
            <a:endParaRPr b="1" sz="17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2" name="Google Shape;552;p5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Diamo un’occhiata a cosa fa il server</a:t>
            </a:r>
            <a:endParaRPr/>
          </a:p>
        </p:txBody>
      </p:sp>
      <p:sp>
        <p:nvSpPr>
          <p:cNvPr id="553" name="Google Shape;553;p59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554" name="Google Shape;554;p59"/>
          <p:cNvSpPr/>
          <p:nvPr/>
        </p:nvSpPr>
        <p:spPr>
          <a:xfrm>
            <a:off x="506400" y="2377671"/>
            <a:ext cx="8131200" cy="763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5" name="Google Shape;555;p59"/>
          <p:cNvCxnSpPr/>
          <p:nvPr/>
        </p:nvCxnSpPr>
        <p:spPr>
          <a:xfrm rot="10800000">
            <a:off x="3206475" y="3519267"/>
            <a:ext cx="3009600" cy="85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6" name="Google Shape;556;p59"/>
          <p:cNvSpPr txBox="1"/>
          <p:nvPr/>
        </p:nvSpPr>
        <p:spPr>
          <a:xfrm>
            <a:off x="4467325" y="4408500"/>
            <a:ext cx="3490500" cy="13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0000"/>
                </a:solidFill>
                <a:latin typeface="Exo 2"/>
                <a:ea typeface="Exo 2"/>
                <a:cs typeface="Exo 2"/>
                <a:sym typeface="Exo 2"/>
              </a:rPr>
              <a:t>Attenzione</a:t>
            </a:r>
            <a:r>
              <a:rPr b="1" lang="it">
                <a:latin typeface="Exo 2"/>
                <a:ea typeface="Exo 2"/>
                <a:cs typeface="Exo 2"/>
                <a:sym typeface="Exo 2"/>
              </a:rPr>
              <a:t>:</a:t>
            </a:r>
            <a:r>
              <a:rPr lang="it">
                <a:latin typeface="Exo 2"/>
                <a:ea typeface="Exo 2"/>
                <a:cs typeface="Exo 2"/>
                <a:sym typeface="Exo 2"/>
              </a:rPr>
              <a:t> MAI salvare o controllare le password in questo modo, ci sono modi più sicuri per farlo!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Concentriamoci sull’interrogazione</a:t>
            </a:r>
            <a:endParaRPr/>
          </a:p>
        </p:txBody>
      </p:sp>
      <p:sp>
        <p:nvSpPr>
          <p:cNvPr id="562" name="Google Shape;562;p60"/>
          <p:cNvSpPr txBox="1"/>
          <p:nvPr>
            <p:ph idx="1" type="body"/>
          </p:nvPr>
        </p:nvSpPr>
        <p:spPr>
          <a:xfrm>
            <a:off x="311700" y="1536633"/>
            <a:ext cx="86172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t" sz="2600">
                <a:latin typeface="Consolas"/>
                <a:ea typeface="Consolas"/>
                <a:cs typeface="Consolas"/>
                <a:sym typeface="Consolas"/>
              </a:rPr>
              <a:t> * 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t" sz="2600">
                <a:latin typeface="Consolas"/>
                <a:ea typeface="Consolas"/>
                <a:cs typeface="Consolas"/>
                <a:sym typeface="Consolas"/>
              </a:rPr>
              <a:t> users 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2600"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it" sz="2600">
                <a:latin typeface="Consolas"/>
                <a:ea typeface="Consolas"/>
                <a:cs typeface="Consolas"/>
                <a:sym typeface="Consolas"/>
              </a:rPr>
              <a:t> username='Law' </a:t>
            </a:r>
            <a:r>
              <a:rPr b="1" lang="it" sz="2600"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it" sz="2600">
                <a:latin typeface="Consolas"/>
                <a:ea typeface="Consolas"/>
                <a:cs typeface="Consolas"/>
                <a:sym typeface="Consolas"/>
              </a:rPr>
              <a:t> password='</a:t>
            </a:r>
            <a:r>
              <a:rPr lang="it" sz="2600">
                <a:latin typeface="Consolas"/>
                <a:ea typeface="Consolas"/>
                <a:cs typeface="Consolas"/>
                <a:sym typeface="Consolas"/>
              </a:rPr>
              <a:t>pippo</a:t>
            </a:r>
            <a:r>
              <a:rPr lang="it" sz="2600">
                <a:latin typeface="Consolas"/>
                <a:ea typeface="Consolas"/>
                <a:cs typeface="Consolas"/>
                <a:sym typeface="Consolas"/>
              </a:rPr>
              <a:t>';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563" name="Google Shape;563;p60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cxnSp>
        <p:nvCxnSpPr>
          <p:cNvPr id="564" name="Google Shape;564;p60"/>
          <p:cNvCxnSpPr/>
          <p:nvPr/>
        </p:nvCxnSpPr>
        <p:spPr>
          <a:xfrm flipH="1" rot="10800000">
            <a:off x="2803700" y="2902100"/>
            <a:ext cx="732300" cy="1696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5" name="Google Shape;565;p60"/>
          <p:cNvCxnSpPr/>
          <p:nvPr/>
        </p:nvCxnSpPr>
        <p:spPr>
          <a:xfrm flipH="1" rot="10800000">
            <a:off x="6660775" y="2912633"/>
            <a:ext cx="515700" cy="175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6" name="Google Shape;566;p60"/>
          <p:cNvSpPr txBox="1"/>
          <p:nvPr/>
        </p:nvSpPr>
        <p:spPr>
          <a:xfrm>
            <a:off x="883675" y="4667633"/>
            <a:ext cx="3090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Exo 2"/>
                <a:ea typeface="Exo 2"/>
                <a:cs typeface="Exo 2"/>
                <a:sym typeface="Exo 2"/>
              </a:rPr>
              <a:t>Qui finisce il nostro nome username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67" name="Google Shape;567;p60"/>
          <p:cNvSpPr txBox="1"/>
          <p:nvPr/>
        </p:nvSpPr>
        <p:spPr>
          <a:xfrm>
            <a:off x="4951425" y="4667633"/>
            <a:ext cx="3090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Exo 2"/>
                <a:ea typeface="Exo 2"/>
                <a:cs typeface="Exo 2"/>
                <a:sym typeface="Exo 2"/>
              </a:rPr>
              <a:t>Qui finisce la nostra password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68" name="Google Shape;568;p60"/>
          <p:cNvSpPr txBox="1"/>
          <p:nvPr/>
        </p:nvSpPr>
        <p:spPr>
          <a:xfrm>
            <a:off x="311700" y="5578022"/>
            <a:ext cx="83745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FF0000"/>
                </a:solidFill>
                <a:latin typeface="Exo 2"/>
                <a:ea typeface="Exo 2"/>
                <a:cs typeface="Exo 2"/>
                <a:sym typeface="Exo 2"/>
              </a:rPr>
              <a:t>Attenzione</a:t>
            </a:r>
            <a:r>
              <a:rPr b="1" lang="it" sz="1800">
                <a:latin typeface="Exo 2"/>
                <a:ea typeface="Exo 2"/>
                <a:cs typeface="Exo 2"/>
                <a:sym typeface="Exo 2"/>
              </a:rPr>
              <a:t>:</a:t>
            </a:r>
            <a:r>
              <a:rPr lang="it" sz="1800">
                <a:latin typeface="Exo 2"/>
                <a:ea typeface="Exo 2"/>
                <a:cs typeface="Exo 2"/>
                <a:sym typeface="Exo 2"/>
              </a:rPr>
              <a:t> C’è un carattere che crea problemi alla struttura dell’interrogazione. Quale?</a:t>
            </a:r>
            <a:endParaRPr sz="1800"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Concentriamoci sull’interrogazione</a:t>
            </a:r>
            <a:endParaRPr/>
          </a:p>
        </p:txBody>
      </p:sp>
      <p:sp>
        <p:nvSpPr>
          <p:cNvPr id="574" name="Google Shape;574;p61"/>
          <p:cNvSpPr txBox="1"/>
          <p:nvPr>
            <p:ph idx="1" type="body"/>
          </p:nvPr>
        </p:nvSpPr>
        <p:spPr>
          <a:xfrm>
            <a:off x="311700" y="1536633"/>
            <a:ext cx="86172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t" sz="2600">
                <a:latin typeface="Consolas"/>
                <a:ea typeface="Consolas"/>
                <a:cs typeface="Consolas"/>
                <a:sym typeface="Consolas"/>
              </a:rPr>
              <a:t> * 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t" sz="2600">
                <a:latin typeface="Consolas"/>
                <a:ea typeface="Consolas"/>
                <a:cs typeface="Consolas"/>
                <a:sym typeface="Consolas"/>
              </a:rPr>
              <a:t> users 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2600"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it" sz="2600">
                <a:latin typeface="Consolas"/>
                <a:ea typeface="Consolas"/>
                <a:cs typeface="Consolas"/>
                <a:sym typeface="Consolas"/>
              </a:rPr>
              <a:t> username='</a:t>
            </a:r>
            <a:r>
              <a:rPr b="1" lang="it" sz="2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Law</a:t>
            </a:r>
            <a:r>
              <a:rPr lang="it" sz="2600">
                <a:latin typeface="Consolas"/>
                <a:ea typeface="Consolas"/>
                <a:cs typeface="Consolas"/>
                <a:sym typeface="Consolas"/>
              </a:rPr>
              <a:t>' </a:t>
            </a:r>
            <a:r>
              <a:rPr b="1" lang="it" sz="2600"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it" sz="26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600">
                <a:latin typeface="Consolas"/>
                <a:ea typeface="Consolas"/>
                <a:cs typeface="Consolas"/>
                <a:sym typeface="Consolas"/>
              </a:rPr>
              <a:t>password='</a:t>
            </a:r>
            <a:r>
              <a:rPr b="1" lang="it" sz="2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pippo' OR '1'='1</a:t>
            </a:r>
            <a:r>
              <a:rPr lang="it" sz="2600">
                <a:latin typeface="Consolas"/>
                <a:ea typeface="Consolas"/>
                <a:cs typeface="Consolas"/>
                <a:sym typeface="Consolas"/>
              </a:rPr>
              <a:t>';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575" name="Google Shape;575;p61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Connessione al server</a:t>
            </a:r>
            <a:endParaRPr/>
          </a:p>
        </p:txBody>
      </p: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088" y="1546100"/>
            <a:ext cx="7405825" cy="52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Metodi alternativi</a:t>
            </a:r>
            <a:endParaRPr/>
          </a:p>
        </p:txBody>
      </p:sp>
      <p:sp>
        <p:nvSpPr>
          <p:cNvPr id="581" name="Google Shape;581;p62"/>
          <p:cNvSpPr/>
          <p:nvPr/>
        </p:nvSpPr>
        <p:spPr>
          <a:xfrm>
            <a:off x="663050" y="1911675"/>
            <a:ext cx="5747100" cy="1641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62"/>
          <p:cNvSpPr txBox="1"/>
          <p:nvPr/>
        </p:nvSpPr>
        <p:spPr>
          <a:xfrm>
            <a:off x="663050" y="2103700"/>
            <a:ext cx="197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Droid Sans"/>
                <a:ea typeface="Droid Sans"/>
                <a:cs typeface="Droid Sans"/>
                <a:sym typeface="Droid Sans"/>
              </a:rPr>
              <a:t>Insert login:</a:t>
            </a:r>
            <a:endParaRPr sz="20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83" name="Google Shape;583;p62"/>
          <p:cNvSpPr txBox="1"/>
          <p:nvPr/>
        </p:nvSpPr>
        <p:spPr>
          <a:xfrm>
            <a:off x="663050" y="2789500"/>
            <a:ext cx="2482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Droid Sans"/>
                <a:ea typeface="Droid Sans"/>
                <a:cs typeface="Droid Sans"/>
                <a:sym typeface="Droid Sans"/>
              </a:rPr>
              <a:t>Insert password:</a:t>
            </a:r>
            <a:endParaRPr sz="20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84" name="Google Shape;584;p62"/>
          <p:cNvSpPr/>
          <p:nvPr/>
        </p:nvSpPr>
        <p:spPr>
          <a:xfrm>
            <a:off x="3419975" y="2213425"/>
            <a:ext cx="2798100" cy="347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onsolas"/>
                <a:ea typeface="Consolas"/>
                <a:cs typeface="Consolas"/>
                <a:sym typeface="Consolas"/>
              </a:rPr>
              <a:t>Law';--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5" name="Google Shape;585;p62"/>
          <p:cNvSpPr/>
          <p:nvPr/>
        </p:nvSpPr>
        <p:spPr>
          <a:xfrm>
            <a:off x="3419975" y="2899225"/>
            <a:ext cx="2798100" cy="347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6" name="Google Shape;586;p62"/>
          <p:cNvCxnSpPr/>
          <p:nvPr/>
        </p:nvCxnSpPr>
        <p:spPr>
          <a:xfrm flipH="1">
            <a:off x="6218075" y="1843225"/>
            <a:ext cx="836700" cy="54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7" name="Google Shape;587;p62"/>
          <p:cNvSpPr txBox="1"/>
          <p:nvPr/>
        </p:nvSpPr>
        <p:spPr>
          <a:xfrm>
            <a:off x="7019650" y="1559625"/>
            <a:ext cx="1549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Droid Sans"/>
                <a:ea typeface="Droid Sans"/>
                <a:cs typeface="Droid Sans"/>
                <a:sym typeface="Droid Sans"/>
              </a:rPr>
              <a:t>Campo </a:t>
            </a:r>
            <a:r>
              <a:rPr b="1" lang="it">
                <a:latin typeface="Consolas"/>
                <a:ea typeface="Consolas"/>
                <a:cs typeface="Consolas"/>
                <a:sym typeface="Consolas"/>
              </a:rPr>
              <a:t>txtUser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88" name="Google Shape;588;p62"/>
          <p:cNvCxnSpPr/>
          <p:nvPr/>
        </p:nvCxnSpPr>
        <p:spPr>
          <a:xfrm flipH="1">
            <a:off x="6218075" y="2529025"/>
            <a:ext cx="836700" cy="54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9" name="Google Shape;589;p62"/>
          <p:cNvSpPr txBox="1"/>
          <p:nvPr/>
        </p:nvSpPr>
        <p:spPr>
          <a:xfrm>
            <a:off x="7019650" y="2245425"/>
            <a:ext cx="1895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Droid Sans"/>
                <a:ea typeface="Droid Sans"/>
                <a:cs typeface="Droid Sans"/>
                <a:sym typeface="Droid Sans"/>
              </a:rPr>
              <a:t>Campo </a:t>
            </a:r>
            <a:r>
              <a:rPr b="1" lang="it">
                <a:latin typeface="Consolas"/>
                <a:ea typeface="Consolas"/>
                <a:cs typeface="Consolas"/>
                <a:sym typeface="Consolas"/>
              </a:rPr>
              <a:t>txtPassword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0" name="Google Shape;590;p62"/>
          <p:cNvSpPr txBox="1"/>
          <p:nvPr>
            <p:ph idx="1" type="body"/>
          </p:nvPr>
        </p:nvSpPr>
        <p:spPr>
          <a:xfrm>
            <a:off x="811975" y="4245100"/>
            <a:ext cx="8104200" cy="15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 sz="2300">
                <a:latin typeface="Consolas"/>
                <a:ea typeface="Consolas"/>
                <a:cs typeface="Consolas"/>
                <a:sym typeface="Consolas"/>
              </a:rPr>
              <a:t>SELECT * FROM users </a:t>
            </a:r>
            <a:br>
              <a:rPr b="1" lang="it" sz="2300">
                <a:latin typeface="Consolas"/>
                <a:ea typeface="Consolas"/>
                <a:cs typeface="Consolas"/>
                <a:sym typeface="Consolas"/>
              </a:rPr>
            </a:br>
            <a:r>
              <a:rPr b="1" lang="it" sz="2300">
                <a:latin typeface="Consolas"/>
                <a:ea typeface="Consolas"/>
                <a:cs typeface="Consolas"/>
                <a:sym typeface="Consolas"/>
              </a:rPr>
              <a:t>WHERE username='</a:t>
            </a:r>
            <a:r>
              <a:rPr b="1" lang="it" sz="23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Law'; -- </a:t>
            </a:r>
            <a:r>
              <a:rPr b="1" lang="it" sz="2300">
                <a:latin typeface="Consolas"/>
                <a:ea typeface="Consolas"/>
                <a:cs typeface="Consolas"/>
                <a:sym typeface="Consolas"/>
              </a:rPr>
              <a:t>' AND password='';</a:t>
            </a:r>
            <a:endParaRPr sz="2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1" name="Google Shape;591;p62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592" name="Google Shape;5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4382500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Inserimenti (stesso problema)</a:t>
            </a:r>
            <a:endParaRPr/>
          </a:p>
        </p:txBody>
      </p:sp>
      <p:sp>
        <p:nvSpPr>
          <p:cNvPr id="598" name="Google Shape;598;p63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599" name="Google Shape;599;p63"/>
          <p:cNvSpPr txBox="1"/>
          <p:nvPr>
            <p:ph idx="1" type="body"/>
          </p:nvPr>
        </p:nvSpPr>
        <p:spPr>
          <a:xfrm>
            <a:off x="311700" y="2048848"/>
            <a:ext cx="8520600" cy="42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latin typeface="Consolas"/>
                <a:ea typeface="Consolas"/>
                <a:cs typeface="Consolas"/>
                <a:sym typeface="Consolas"/>
              </a:rPr>
              <a:t>INSERT INTO results </a:t>
            </a:r>
            <a:br>
              <a:rPr b="1" lang="it" sz="2000">
                <a:latin typeface="Consolas"/>
                <a:ea typeface="Consolas"/>
                <a:cs typeface="Consolas"/>
                <a:sym typeface="Consolas"/>
              </a:rPr>
            </a:br>
            <a:r>
              <a:rPr b="1" lang="it" sz="2000">
                <a:latin typeface="Consolas"/>
                <a:ea typeface="Consolas"/>
                <a:cs typeface="Consolas"/>
                <a:sym typeface="Consolas"/>
              </a:rPr>
              <a:t>       VALUES (NULL, '</a:t>
            </a:r>
            <a:r>
              <a:rPr b="1" lang="it" sz="200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m.pogliani</a:t>
            </a:r>
            <a:r>
              <a:rPr b="1" lang="it" sz="2000">
                <a:solidFill>
                  <a:srgbClr val="FF000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', '30L') -- </a:t>
            </a:r>
            <a:r>
              <a:rPr b="1" lang="it" sz="2000">
                <a:latin typeface="Consolas"/>
                <a:ea typeface="Consolas"/>
                <a:cs typeface="Consolas"/>
                <a:sym typeface="Consolas"/>
              </a:rPr>
              <a:t>', '18');</a:t>
            </a:r>
            <a:br>
              <a:rPr b="1" lang="it" sz="2000">
                <a:latin typeface="Consolas"/>
                <a:ea typeface="Consolas"/>
                <a:cs typeface="Consolas"/>
                <a:sym typeface="Consolas"/>
              </a:rPr>
            </a:b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2000">
                <a:latin typeface="Consolas"/>
                <a:ea typeface="Consolas"/>
                <a:cs typeface="Consolas"/>
                <a:sym typeface="Consolas"/>
              </a:rPr>
              <a:t>INSERT INTO results VALUES (NULL, '</a:t>
            </a:r>
            <a:r>
              <a:rPr b="1" lang="it" sz="200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m.pogliani</a:t>
            </a:r>
            <a:r>
              <a:rPr b="1" lang="it" sz="2000">
                <a:solidFill>
                  <a:srgbClr val="FF000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', '30L'), (NULL, 'j.doe', '30L') -- </a:t>
            </a:r>
            <a:r>
              <a:rPr b="1" lang="it" sz="2000">
                <a:latin typeface="Consolas"/>
                <a:ea typeface="Consolas"/>
                <a:cs typeface="Consolas"/>
                <a:sym typeface="Consolas"/>
              </a:rPr>
              <a:t>', '18');</a:t>
            </a:r>
            <a:br>
              <a:rPr b="1" lang="it" sz="2000">
                <a:latin typeface="Consolas"/>
                <a:ea typeface="Consolas"/>
                <a:cs typeface="Consolas"/>
                <a:sym typeface="Consolas"/>
              </a:rPr>
            </a:b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t" sz="2000">
                <a:latin typeface="Consolas"/>
                <a:ea typeface="Consolas"/>
                <a:cs typeface="Consolas"/>
                <a:sym typeface="Consolas"/>
              </a:rPr>
              <a:t>INSERT INTO results VALUES (NULL, '</a:t>
            </a:r>
            <a:r>
              <a:rPr b="1" lang="it" sz="200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m.pogliani</a:t>
            </a:r>
            <a:r>
              <a:rPr b="1" lang="it" sz="2000">
                <a:solidFill>
                  <a:srgbClr val="FF000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', (SELECT password from USERS where user='admin')) -- </a:t>
            </a:r>
            <a:r>
              <a:rPr b="1" lang="it" sz="2000">
                <a:latin typeface="Consolas"/>
                <a:ea typeface="Consolas"/>
                <a:cs typeface="Consolas"/>
                <a:sym typeface="Consolas"/>
              </a:rPr>
              <a:t>', '18');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it" sz="2864"/>
              <a:t>E se volessimo leggere i dati di un’altra tabella?</a:t>
            </a:r>
            <a:endParaRPr sz="2864"/>
          </a:p>
        </p:txBody>
      </p:sp>
      <p:sp>
        <p:nvSpPr>
          <p:cNvPr id="605" name="Google Shape;605;p6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2000">
                <a:latin typeface="Consolas"/>
                <a:ea typeface="Consolas"/>
                <a:cs typeface="Consolas"/>
                <a:sym typeface="Consolas"/>
              </a:rPr>
              <a:t>SELECT name, phone, address FROM users WHERE id='</a:t>
            </a:r>
            <a:r>
              <a:rPr b="1" lang="it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&lt;user-input&gt;</a:t>
            </a:r>
            <a:r>
              <a:rPr b="1" lang="it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lang="it" sz="20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2000">
                <a:latin typeface="Consolas"/>
                <a:ea typeface="Consolas"/>
                <a:cs typeface="Consolas"/>
                <a:sym typeface="Consolas"/>
              </a:rPr>
              <a:t>UNION</a:t>
            </a:r>
            <a:r>
              <a:rPr lang="it" sz="2000"/>
              <a:t>s to the rescue!</a:t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b="1" lang="it" sz="2000">
                <a:latin typeface="Consolas"/>
                <a:ea typeface="Consolas"/>
                <a:cs typeface="Consolas"/>
                <a:sym typeface="Consolas"/>
              </a:rPr>
              <a:t>SELECT name, phone, address FROM users </a:t>
            </a:r>
            <a:br>
              <a:rPr b="1" lang="it" sz="2000">
                <a:latin typeface="Consolas"/>
                <a:ea typeface="Consolas"/>
                <a:cs typeface="Consolas"/>
                <a:sym typeface="Consolas"/>
              </a:rPr>
            </a:br>
            <a:r>
              <a:rPr b="1" lang="it" sz="2000">
                <a:latin typeface="Consolas"/>
                <a:ea typeface="Consolas"/>
                <a:cs typeface="Consolas"/>
                <a:sym typeface="Consolas"/>
              </a:rPr>
              <a:t>WHERE Id='</a:t>
            </a:r>
            <a:r>
              <a:rPr b="1" lang="it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 UNION ALL SELECT name, creditCardNumber,CCV2 from CreditCardTable;-- </a:t>
            </a:r>
            <a:r>
              <a:rPr b="1" lang="it" sz="2000">
                <a:latin typeface="Consolas"/>
                <a:ea typeface="Consolas"/>
                <a:cs typeface="Consolas"/>
                <a:sym typeface="Consolas"/>
              </a:rPr>
              <a:t>';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2400"/>
              <a:t>NOTE: </a:t>
            </a:r>
            <a:r>
              <a:rPr lang="it" sz="2400"/>
              <a:t>column data types must be the same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 se non sapessimo i nomi delle altre tabelle?</a:t>
            </a:r>
            <a:endParaRPr/>
          </a:p>
        </p:txBody>
      </p:sp>
      <p:sp>
        <p:nvSpPr>
          <p:cNvPr id="611" name="Google Shape;611;p6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595959"/>
                </a:solidFill>
              </a:rPr>
              <a:t>Ogni database ha tabelle speciali per il tracciamento delle altre tabelle nel database:</a:t>
            </a:r>
            <a:endParaRPr sz="21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21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SELECT schema_name FROM information_schema.schemata;</a:t>
            </a:r>
            <a:endParaRPr b="1" sz="21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21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SELECT table_name FROM information_schema.tables;</a:t>
            </a:r>
            <a:endParaRPr b="1" sz="21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210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SELECT column_name, data_type FROM information_schema.columns WHERE table_name = &lt;table&gt;;</a:t>
            </a:r>
            <a:endParaRPr b="1" sz="2100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800">
                <a:solidFill>
                  <a:srgbClr val="595959"/>
                </a:solidFill>
              </a:rPr>
              <a:t>Ulteriori dettagli: </a:t>
            </a:r>
            <a:r>
              <a:rPr lang="it" sz="18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https://dev.mysql.com/doc/refman/5.7/en/information-schema.html</a:t>
            </a:r>
            <a:endParaRPr sz="31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One Injection to rule them all (Blind)</a:t>
            </a:r>
            <a:endParaRPr/>
          </a:p>
        </p:txBody>
      </p:sp>
      <p:sp>
        <p:nvSpPr>
          <p:cNvPr id="617" name="Google Shape;617;p6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Le </a:t>
            </a:r>
            <a:r>
              <a:rPr b="1" lang="it"/>
              <a:t>query SQL che non mostrano direttamente i valori</a:t>
            </a:r>
            <a:r>
              <a:rPr lang="it"/>
              <a:t> restituiti eseguono — o non eseguono — determinate azioni in base al risultato della query.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Possiamo sfruttarne il comportamento per </a:t>
            </a:r>
            <a:r>
              <a:rPr b="1" lang="it"/>
              <a:t>dedurre </a:t>
            </a:r>
            <a:r>
              <a:rPr b="1" lang="it"/>
              <a:t>dati </a:t>
            </a:r>
            <a:r>
              <a:rPr lang="it"/>
              <a:t>che non possiamo visualizzare direttamente.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Esempio di Blind Injection</a:t>
            </a:r>
            <a:endParaRPr/>
          </a:p>
        </p:txBody>
      </p:sp>
      <p:sp>
        <p:nvSpPr>
          <p:cNvPr id="623" name="Google Shape;623;p67"/>
          <p:cNvSpPr txBox="1"/>
          <p:nvPr>
            <p:ph idx="1" type="body"/>
          </p:nvPr>
        </p:nvSpPr>
        <p:spPr>
          <a:xfrm>
            <a:off x="311700" y="1536624"/>
            <a:ext cx="8520600" cy="50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Supponiamo un login:</a:t>
            </a:r>
            <a:br>
              <a:rPr lang="it"/>
            </a:br>
            <a:br>
              <a:rPr lang="it"/>
            </a:br>
            <a:r>
              <a:rPr b="1" lang="it"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it"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endParaRPr sz="2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it"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users </a:t>
            </a:r>
            <a:endParaRPr sz="2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it"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username='</a:t>
            </a:r>
            <a:r>
              <a:rPr b="1" lang="it" sz="2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Law</a:t>
            </a:r>
            <a:r>
              <a:rPr lang="it"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' </a:t>
            </a:r>
            <a:endParaRPr sz="2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it"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password='</a:t>
            </a:r>
            <a:r>
              <a:rPr b="1" lang="it" sz="2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password sbagliata' </a:t>
            </a:r>
            <a:endParaRPr b="1" sz="26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OR username='Law'</a:t>
            </a:r>
            <a:endParaRPr b="1" sz="26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AND password LIKE 'a%</a:t>
            </a:r>
            <a:r>
              <a:rPr lang="it"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';</a:t>
            </a:r>
            <a:endParaRPr sz="2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 il login va a buon fine, la password inizia con “a”.</a:t>
            </a:r>
            <a:endParaRPr sz="2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Prevenire le SQL-Injection</a:t>
            </a:r>
            <a:endParaRPr/>
          </a:p>
        </p:txBody>
      </p:sp>
      <p:sp>
        <p:nvSpPr>
          <p:cNvPr id="629" name="Google Shape;629;p6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/>
              <a:t>Fare la cosa giusta: </a:t>
            </a:r>
            <a:r>
              <a:rPr b="1" lang="it" sz="2200"/>
              <a:t>query parametrizzate</a:t>
            </a:r>
            <a:endParaRPr b="1"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it" sz="2200"/>
              <a:t>Prima si definisce la struttura dell’interrogazione: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it" sz="2200"/>
              <a:t>SELECT * FROM users WHERE username=? AND password=?;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it" sz="2200"/>
              <a:t>Poi si sostituiscono le variabili con l’input dell’utente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200"/>
              <a:t>→ Nessuna confusione tra codice e dati!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200"/>
              <a:t>La mancanza di query parametrizzate</a:t>
            </a:r>
            <a:endParaRPr sz="22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200"/>
              <a:t>e la presenza di filtri o espressioni regolari personalizzate</a:t>
            </a:r>
            <a:br>
              <a:rPr lang="it" sz="2200"/>
            </a:br>
            <a:r>
              <a:rPr lang="it" sz="2200"/>
              <a:t>→ </a:t>
            </a:r>
            <a:r>
              <a:rPr b="1" lang="it" sz="2200">
                <a:solidFill>
                  <a:srgbClr val="FF0000"/>
                </a:solidFill>
              </a:rPr>
              <a:t>red flag </a:t>
            </a:r>
            <a:r>
              <a:rPr lang="it" sz="2200"/>
              <a:t>←</a:t>
            </a:r>
            <a:endParaRPr sz="1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9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0"/>
              <a:t>Attacchi Lato Client</a:t>
            </a:r>
            <a:endParaRPr sz="6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Fin’ora</a:t>
            </a:r>
            <a:endParaRPr/>
          </a:p>
        </p:txBody>
      </p:sp>
      <p:cxnSp>
        <p:nvCxnSpPr>
          <p:cNvPr id="640" name="Google Shape;640;p70"/>
          <p:cNvCxnSpPr/>
          <p:nvPr/>
        </p:nvCxnSpPr>
        <p:spPr>
          <a:xfrm>
            <a:off x="1800724" y="2568977"/>
            <a:ext cx="2869800" cy="692100"/>
          </a:xfrm>
          <a:prstGeom prst="straightConnector1">
            <a:avLst/>
          </a:prstGeom>
          <a:noFill/>
          <a:ln cap="flat" cmpd="sng" w="117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41" name="Google Shape;6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00" y="1926806"/>
            <a:ext cx="1339035" cy="1339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8596" y="2652190"/>
            <a:ext cx="1366134" cy="1366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2719" y="2699523"/>
            <a:ext cx="1271468" cy="12714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4" name="Google Shape;644;p70"/>
          <p:cNvCxnSpPr>
            <a:stCxn id="643" idx="3"/>
            <a:endCxn id="642" idx="1"/>
          </p:cNvCxnSpPr>
          <p:nvPr/>
        </p:nvCxnSpPr>
        <p:spPr>
          <a:xfrm>
            <a:off x="6284187" y="3335257"/>
            <a:ext cx="1114500" cy="0"/>
          </a:xfrm>
          <a:prstGeom prst="straightConnector1">
            <a:avLst/>
          </a:prstGeom>
          <a:noFill/>
          <a:ln cap="flat" cmpd="sng" w="117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5" name="Google Shape;645;p70"/>
          <p:cNvSpPr txBox="1"/>
          <p:nvPr/>
        </p:nvSpPr>
        <p:spPr>
          <a:xfrm>
            <a:off x="4716610" y="4217831"/>
            <a:ext cx="18633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2625" lIns="112625" spcFirstLastPara="1" rIns="112625" wrap="square" tIns="112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724">
                <a:solidFill>
                  <a:srgbClr val="000000"/>
                </a:solidFill>
              </a:rPr>
              <a:t>web server</a:t>
            </a:r>
            <a:endParaRPr sz="1724">
              <a:solidFill>
                <a:srgbClr val="000000"/>
              </a:solidFill>
            </a:endParaRPr>
          </a:p>
        </p:txBody>
      </p:sp>
      <p:sp>
        <p:nvSpPr>
          <p:cNvPr id="646" name="Google Shape;646;p70"/>
          <p:cNvSpPr txBox="1"/>
          <p:nvPr/>
        </p:nvSpPr>
        <p:spPr>
          <a:xfrm>
            <a:off x="7393914" y="4108749"/>
            <a:ext cx="1438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2625" lIns="112625" spcFirstLastPara="1" rIns="112625" wrap="square" tIns="112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724">
                <a:solidFill>
                  <a:srgbClr val="000000"/>
                </a:solidFill>
              </a:rPr>
              <a:t>DB</a:t>
            </a:r>
            <a:endParaRPr sz="1724">
              <a:solidFill>
                <a:srgbClr val="000000"/>
              </a:solidFill>
            </a:endParaRPr>
          </a:p>
        </p:txBody>
      </p:sp>
      <p:cxnSp>
        <p:nvCxnSpPr>
          <p:cNvPr id="647" name="Google Shape;647;p70"/>
          <p:cNvCxnSpPr/>
          <p:nvPr/>
        </p:nvCxnSpPr>
        <p:spPr>
          <a:xfrm flipH="1" rot="10800000">
            <a:off x="1800693" y="3335303"/>
            <a:ext cx="2835000" cy="929400"/>
          </a:xfrm>
          <a:prstGeom prst="straightConnector1">
            <a:avLst/>
          </a:prstGeom>
          <a:noFill/>
          <a:ln cap="flat" cmpd="sng" w="35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48" name="Google Shape;648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119" y="3785719"/>
            <a:ext cx="1271468" cy="1271468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70"/>
          <p:cNvSpPr txBox="1"/>
          <p:nvPr/>
        </p:nvSpPr>
        <p:spPr>
          <a:xfrm>
            <a:off x="311700" y="5845388"/>
            <a:ext cx="85206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0775" lIns="100775" spcFirstLastPara="1" rIns="100775" wrap="square" tIns="100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764"/>
              </a:spcAft>
              <a:buNone/>
            </a:pPr>
            <a:r>
              <a:rPr b="1" lang="it" sz="1984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Goal</a:t>
            </a:r>
            <a:r>
              <a:rPr lang="it" sz="1984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: compromettere/attaccare direttamente il server.</a:t>
            </a:r>
            <a:endParaRPr sz="1543"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Attacchi Lato Client</a:t>
            </a:r>
            <a:endParaRPr/>
          </a:p>
        </p:txBody>
      </p:sp>
      <p:cxnSp>
        <p:nvCxnSpPr>
          <p:cNvPr id="655" name="Google Shape;655;p71"/>
          <p:cNvCxnSpPr/>
          <p:nvPr/>
        </p:nvCxnSpPr>
        <p:spPr>
          <a:xfrm>
            <a:off x="2962931" y="2688827"/>
            <a:ext cx="2803800" cy="0"/>
          </a:xfrm>
          <a:prstGeom prst="straightConnector1">
            <a:avLst/>
          </a:prstGeom>
          <a:noFill/>
          <a:ln cap="flat" cmpd="sng" w="109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56" name="Google Shape;65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631" y="3908279"/>
            <a:ext cx="1243300" cy="12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1531" y="2185529"/>
            <a:ext cx="1180562" cy="118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9631" y="2154162"/>
            <a:ext cx="1243300" cy="124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9" name="Google Shape;659;p71"/>
          <p:cNvCxnSpPr>
            <a:stCxn id="656" idx="0"/>
            <a:endCxn id="658" idx="2"/>
          </p:cNvCxnSpPr>
          <p:nvPr/>
        </p:nvCxnSpPr>
        <p:spPr>
          <a:xfrm rot="10800000">
            <a:off x="2341281" y="3397379"/>
            <a:ext cx="0" cy="510900"/>
          </a:xfrm>
          <a:prstGeom prst="straightConnector1">
            <a:avLst/>
          </a:prstGeom>
          <a:noFill/>
          <a:ln cap="flat" cmpd="sng" w="109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0" name="Google Shape;660;p71"/>
          <p:cNvSpPr txBox="1"/>
          <p:nvPr/>
        </p:nvSpPr>
        <p:spPr>
          <a:xfrm>
            <a:off x="1157344" y="1823721"/>
            <a:ext cx="23883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4575" lIns="104575" spcFirstLastPara="1" rIns="104575" wrap="square" tIns="10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43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https://bank.com/users.php</a:t>
            </a:r>
            <a:endParaRPr sz="1143"/>
          </a:p>
        </p:txBody>
      </p:sp>
      <p:pic>
        <p:nvPicPr>
          <p:cNvPr id="661" name="Google Shape;661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1532" y="3838475"/>
            <a:ext cx="1180562" cy="11805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2" name="Google Shape;662;p71"/>
          <p:cNvCxnSpPr>
            <a:stCxn id="661" idx="1"/>
          </p:cNvCxnSpPr>
          <p:nvPr/>
        </p:nvCxnSpPr>
        <p:spPr>
          <a:xfrm rot="10800000">
            <a:off x="3036732" y="3185556"/>
            <a:ext cx="2764800" cy="1243200"/>
          </a:xfrm>
          <a:prstGeom prst="straightConnector1">
            <a:avLst/>
          </a:prstGeom>
          <a:noFill/>
          <a:ln cap="flat" cmpd="sng" w="218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3" name="Google Shape;663;p71"/>
          <p:cNvSpPr txBox="1"/>
          <p:nvPr/>
        </p:nvSpPr>
        <p:spPr>
          <a:xfrm>
            <a:off x="311700" y="5402659"/>
            <a:ext cx="85206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4575" lIns="104575" spcFirstLastPara="1" rIns="104575" wrap="square" tIns="104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58">
                <a:solidFill>
                  <a:srgbClr val="595959"/>
                </a:solidFill>
                <a:latin typeface="Droid Sans"/>
                <a:ea typeface="Droid Sans"/>
                <a:cs typeface="Droid Sans"/>
                <a:sym typeface="Droid Sans"/>
              </a:rPr>
              <a:t>Obiettivo</a:t>
            </a:r>
            <a:r>
              <a:rPr lang="it" sz="2058">
                <a:solidFill>
                  <a:srgbClr val="595959"/>
                </a:solidFill>
                <a:latin typeface="Droid Sans"/>
                <a:ea typeface="Droid Sans"/>
                <a:cs typeface="Droid Sans"/>
                <a:sym typeface="Droid Sans"/>
              </a:rPr>
              <a:t>: compromettere l’utente che usa l’applicazione web.</a:t>
            </a:r>
            <a:endParaRPr sz="2058">
              <a:solidFill>
                <a:srgbClr val="595959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830"/>
              </a:spcBef>
              <a:spcAft>
                <a:spcPts val="1830"/>
              </a:spcAft>
              <a:buNone/>
            </a:pPr>
            <a:r>
              <a:rPr lang="it" sz="2058">
                <a:solidFill>
                  <a:srgbClr val="595959"/>
                </a:solidFill>
                <a:latin typeface="Droid Sans"/>
                <a:ea typeface="Droid Sans"/>
                <a:cs typeface="Droid Sans"/>
                <a:sym typeface="Droid Sans"/>
              </a:rPr>
              <a:t>Il server, in genere, potrebbe avere un vulnerabilità che permette questo scenario.</a:t>
            </a:r>
            <a:endParaRPr sz="2058">
              <a:solidFill>
                <a:srgbClr val="595959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Stack TCP/IP</a:t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953600" y="4584850"/>
            <a:ext cx="2973900" cy="1312200"/>
          </a:xfrm>
          <a:prstGeom prst="roundRect">
            <a:avLst>
              <a:gd fmla="val 6451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Exo 2"/>
                <a:ea typeface="Exo 2"/>
                <a:cs typeface="Exo 2"/>
                <a:sym typeface="Exo 2"/>
              </a:rPr>
              <a:t>Network Access</a:t>
            </a:r>
            <a:endParaRPr sz="18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953600" y="3907450"/>
            <a:ext cx="2973900" cy="6774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Exo 2"/>
                <a:ea typeface="Exo 2"/>
                <a:cs typeface="Exo 2"/>
                <a:sym typeface="Exo 2"/>
              </a:rPr>
              <a:t>Internet (IP)</a:t>
            </a:r>
            <a:endParaRPr sz="18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953600" y="3230050"/>
            <a:ext cx="2973900" cy="6774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Exo 2"/>
                <a:ea typeface="Exo 2"/>
                <a:cs typeface="Exo 2"/>
                <a:sym typeface="Exo 2"/>
              </a:rPr>
              <a:t>Transport</a:t>
            </a:r>
            <a:r>
              <a:rPr lang="it" sz="1800">
                <a:latin typeface="Exo 2"/>
                <a:ea typeface="Exo 2"/>
                <a:cs typeface="Exo 2"/>
                <a:sym typeface="Exo 2"/>
              </a:rPr>
              <a:t> (TCP/UDP)</a:t>
            </a:r>
            <a:endParaRPr sz="18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953600" y="1917850"/>
            <a:ext cx="2973900" cy="1312200"/>
          </a:xfrm>
          <a:prstGeom prst="roundRect">
            <a:avLst>
              <a:gd fmla="val 725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Exo 2"/>
                <a:ea typeface="Exo 2"/>
                <a:cs typeface="Exo 2"/>
                <a:sym typeface="Exo 2"/>
              </a:rPr>
              <a:t>Application (HTTP/HTTPS)</a:t>
            </a:r>
            <a:endParaRPr sz="18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4572000" y="1917850"/>
            <a:ext cx="4260300" cy="27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Include tutti i protocolli che permettono a due computer di mandare e ricevere messaggi tramite internet.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2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XSS: Cross Site Scripting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700" y="205788"/>
            <a:ext cx="2978600" cy="644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XSS: Cross Site Scripting</a:t>
            </a:r>
            <a:endParaRPr/>
          </a:p>
        </p:txBody>
      </p:sp>
      <p:sp>
        <p:nvSpPr>
          <p:cNvPr id="679" name="Google Shape;679;p74"/>
          <p:cNvSpPr txBox="1"/>
          <p:nvPr>
            <p:ph idx="1" type="body"/>
          </p:nvPr>
        </p:nvSpPr>
        <p:spPr>
          <a:xfrm>
            <a:off x="311700" y="1536624"/>
            <a:ext cx="8520600" cy="50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Al sito vengono mandati dati/informazioni che possono essere interpretati come codice HTML.</a:t>
            </a:r>
            <a:endParaRPr/>
          </a:p>
          <a:p>
            <a:pPr indent="-36639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Per esempio, un commento potrebbe contenere &lt;IMG src=”...”&gt;&lt;/IMG&gt;, o &lt;SCRIPT&gt;... codice JavaScript…&lt;/SCRIPT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Il threat model è molto ampio. E’ possibile:</a:t>
            </a:r>
            <a:endParaRPr/>
          </a:p>
          <a:p>
            <a:pPr indent="-36639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Ottenere le informazioni confidenziali protette dal sito web (dati personali, carte di credito, …).</a:t>
            </a:r>
            <a:endParaRPr/>
          </a:p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Inviare messaggi ai dispositivi nella rete locale del browser che carica la pagina.</a:t>
            </a:r>
            <a:endParaRPr/>
          </a:p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Ottenere i cookie (non HTTPOnly o sessione).</a:t>
            </a:r>
            <a:endParaRPr/>
          </a:p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Aggiungere delle componenti per phishing.</a:t>
            </a:r>
            <a:endParaRPr/>
          </a:p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Scaricare un file sul PC.</a:t>
            </a:r>
            <a:endParaRPr/>
          </a:p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Ottenere controllo del computer… 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XSS</a:t>
            </a:r>
            <a:endParaRPr/>
          </a:p>
        </p:txBody>
      </p:sp>
      <p:sp>
        <p:nvSpPr>
          <p:cNvPr id="685" name="Google Shape;685;p75"/>
          <p:cNvSpPr txBox="1"/>
          <p:nvPr/>
        </p:nvSpPr>
        <p:spPr>
          <a:xfrm>
            <a:off x="228663" y="1830283"/>
            <a:ext cx="2525700" cy="27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6850" lIns="96850" spcFirstLastPara="1" rIns="96850" wrap="square" tIns="96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42">
                <a:latin typeface="Exo 2"/>
                <a:ea typeface="Exo 2"/>
                <a:cs typeface="Exo 2"/>
                <a:sym typeface="Exo 2"/>
              </a:rPr>
              <a:t>Stored</a:t>
            </a:r>
            <a:endParaRPr b="1" sz="2542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88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542">
                <a:latin typeface="Exo 2"/>
                <a:ea typeface="Exo 2"/>
                <a:cs typeface="Exo 2"/>
                <a:sym typeface="Exo 2"/>
              </a:rPr>
              <a:t>Payload salvato nel server</a:t>
            </a:r>
            <a:r>
              <a:rPr lang="it" sz="2542">
                <a:latin typeface="Exo 2"/>
                <a:ea typeface="Exo 2"/>
                <a:cs typeface="Exo 2"/>
                <a:sym typeface="Exo 2"/>
              </a:rPr>
              <a:t> (DB, disk, email, …).</a:t>
            </a:r>
            <a:endParaRPr sz="2542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86" name="Google Shape;686;p75"/>
          <p:cNvSpPr txBox="1"/>
          <p:nvPr/>
        </p:nvSpPr>
        <p:spPr>
          <a:xfrm>
            <a:off x="6309034" y="1830283"/>
            <a:ext cx="2525700" cy="28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6850" lIns="96850" spcFirstLastPara="1" rIns="96850" wrap="square" tIns="96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42">
                <a:latin typeface="Exo 2"/>
                <a:ea typeface="Exo 2"/>
                <a:cs typeface="Exo 2"/>
                <a:sym typeface="Exo 2"/>
              </a:rPr>
              <a:t>DOM-based</a:t>
            </a:r>
            <a:endParaRPr b="1" sz="2542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88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542">
                <a:latin typeface="Exo 2"/>
                <a:ea typeface="Exo 2"/>
                <a:cs typeface="Exo 2"/>
                <a:sym typeface="Exo 2"/>
              </a:rPr>
              <a:t>Payload legato alla pagina web (di solito viene aggiunto nell’ancora).</a:t>
            </a:r>
            <a:endParaRPr sz="2542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87" name="Google Shape;687;p75"/>
          <p:cNvSpPr txBox="1"/>
          <p:nvPr/>
        </p:nvSpPr>
        <p:spPr>
          <a:xfrm>
            <a:off x="3213210" y="1830283"/>
            <a:ext cx="2525700" cy="29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6850" lIns="96850" spcFirstLastPara="1" rIns="96850" wrap="square" tIns="96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42">
                <a:latin typeface="Exo 2"/>
                <a:ea typeface="Exo 2"/>
                <a:cs typeface="Exo 2"/>
                <a:sym typeface="Exo 2"/>
              </a:rPr>
              <a:t>Reflected</a:t>
            </a:r>
            <a:endParaRPr b="1" sz="2542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88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542">
                <a:latin typeface="Exo 2"/>
                <a:ea typeface="Exo 2"/>
                <a:cs typeface="Exo 2"/>
                <a:sym typeface="Exo 2"/>
              </a:rPr>
              <a:t>Payload inviato nella richiesta e non salvato nel server, ma riportato nella risposta.</a:t>
            </a:r>
            <a:endParaRPr sz="2542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88" name="Google Shape;688;p75"/>
          <p:cNvSpPr txBox="1"/>
          <p:nvPr/>
        </p:nvSpPr>
        <p:spPr>
          <a:xfrm>
            <a:off x="377755" y="5316489"/>
            <a:ext cx="5536500" cy="6912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6850" lIns="96850" spcFirstLastPara="1" rIns="96850" wrap="square" tIns="96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42"/>
              <a:t>server-side</a:t>
            </a:r>
            <a:endParaRPr sz="2542"/>
          </a:p>
        </p:txBody>
      </p:sp>
      <p:sp>
        <p:nvSpPr>
          <p:cNvPr id="689" name="Google Shape;689;p75"/>
          <p:cNvSpPr txBox="1"/>
          <p:nvPr/>
        </p:nvSpPr>
        <p:spPr>
          <a:xfrm>
            <a:off x="5914138" y="5316489"/>
            <a:ext cx="3001200" cy="6912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6850" lIns="96850" spcFirstLastPara="1" rIns="96850" wrap="square" tIns="96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42"/>
              <a:t>client-side</a:t>
            </a:r>
            <a:endParaRPr sz="2542"/>
          </a:p>
        </p:txBody>
      </p:sp>
      <p:cxnSp>
        <p:nvCxnSpPr>
          <p:cNvPr id="690" name="Google Shape;690;p75"/>
          <p:cNvCxnSpPr/>
          <p:nvPr/>
        </p:nvCxnSpPr>
        <p:spPr>
          <a:xfrm rot="10800000">
            <a:off x="5914150" y="-448425"/>
            <a:ext cx="0" cy="7316400"/>
          </a:xfrm>
          <a:prstGeom prst="straightConnector1">
            <a:avLst/>
          </a:prstGeom>
          <a:noFill/>
          <a:ln cap="flat" cmpd="sng" w="20175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Sanitizzare l’input non è banale</a:t>
            </a:r>
            <a:endParaRPr/>
          </a:p>
        </p:txBody>
      </p:sp>
      <p:sp>
        <p:nvSpPr>
          <p:cNvPr id="696" name="Google Shape;696;p76"/>
          <p:cNvSpPr txBox="1"/>
          <p:nvPr>
            <p:ph idx="1" type="body"/>
          </p:nvPr>
        </p:nvSpPr>
        <p:spPr>
          <a:xfrm>
            <a:off x="311700" y="1536624"/>
            <a:ext cx="8520600" cy="49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Come filtrare dati non attendibili?</a:t>
            </a:r>
            <a:endParaRPr/>
          </a:p>
          <a:p>
            <a:pPr indent="-36639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Non è facile (il filtro deve essere “correttamente paranoico”).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La </a:t>
            </a:r>
            <a:r>
              <a:rPr b="1" lang="it"/>
              <a:t>sequenza di validazione</a:t>
            </a:r>
            <a:r>
              <a:rPr lang="it"/>
              <a:t>:</a:t>
            </a:r>
            <a:endParaRPr/>
          </a:p>
          <a:p>
            <a:pPr indent="-36639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it"/>
              <a:t>Allowlisting</a:t>
            </a:r>
            <a:r>
              <a:rPr lang="it"/>
              <a:t>: consentire solo ciò che ci si aspetta.</a:t>
            </a:r>
            <a:endParaRPr/>
          </a:p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t"/>
              <a:t>Blocklisting</a:t>
            </a:r>
            <a:r>
              <a:rPr lang="it"/>
              <a:t>: in aggiunta, scartare ciò che è noto come dannoso.</a:t>
            </a:r>
            <a:endParaRPr/>
          </a:p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t"/>
              <a:t>Escaping</a:t>
            </a:r>
            <a:r>
              <a:rPr lang="it"/>
              <a:t>: trasformare i caratteri speciali in qualcos’altro di meno pericoloso.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t"/>
              <a:t>Regola di base</a:t>
            </a:r>
            <a:r>
              <a:rPr lang="it"/>
              <a:t>: l’allowlisting è più sicuro del </a:t>
            </a:r>
            <a:r>
              <a:rPr lang="it"/>
              <a:t>blocklisting</a:t>
            </a:r>
            <a:r>
              <a:rPr lang="it"/>
              <a:t>.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Esempio 1:  Numero di Telefono</a:t>
            </a:r>
            <a:endParaRPr/>
          </a:p>
        </p:txBody>
      </p:sp>
      <p:sp>
        <p:nvSpPr>
          <p:cNvPr id="702" name="Google Shape;702;p77"/>
          <p:cNvSpPr txBox="1"/>
          <p:nvPr>
            <p:ph idx="1" type="body"/>
          </p:nvPr>
        </p:nvSpPr>
        <p:spPr>
          <a:xfrm>
            <a:off x="311700" y="1536624"/>
            <a:ext cx="8520600" cy="49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SzPts val="2550"/>
              <a:buChar char="●"/>
            </a:pPr>
            <a:r>
              <a:rPr lang="it" sz="2550"/>
              <a:t>Un campo di input che riceve un numero di telefono.</a:t>
            </a:r>
            <a:endParaRPr sz="2550"/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SzPts val="2550"/>
              <a:buChar char="●"/>
            </a:pPr>
            <a:r>
              <a:rPr lang="it" sz="2550"/>
              <a:t>Iniziamo progettando una allowlist:</a:t>
            </a:r>
            <a:endParaRPr sz="255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Esempio 1:  Numero di Telefono</a:t>
            </a:r>
            <a:endParaRPr/>
          </a:p>
        </p:txBody>
      </p:sp>
      <p:sp>
        <p:nvSpPr>
          <p:cNvPr id="708" name="Google Shape;708;p78"/>
          <p:cNvSpPr txBox="1"/>
          <p:nvPr>
            <p:ph idx="1" type="body"/>
          </p:nvPr>
        </p:nvSpPr>
        <p:spPr>
          <a:xfrm>
            <a:off x="311700" y="1536624"/>
            <a:ext cx="8520600" cy="49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SzPts val="2550"/>
              <a:buChar char="●"/>
            </a:pPr>
            <a:r>
              <a:rPr lang="it" sz="2550"/>
              <a:t>Un campo di input che riceve un numero di telefono.</a:t>
            </a:r>
            <a:endParaRPr sz="2550"/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SzPts val="2550"/>
              <a:buChar char="●"/>
            </a:pPr>
            <a:r>
              <a:rPr lang="it" sz="2550"/>
              <a:t>Iniziamo progettando una allowlist:</a:t>
            </a:r>
            <a:endParaRPr sz="2550"/>
          </a:p>
          <a:p>
            <a:pPr indent="-390525" lvl="1" marL="914400" rtl="0" algn="l">
              <a:spcBef>
                <a:spcPts val="0"/>
              </a:spcBef>
              <a:spcAft>
                <a:spcPts val="0"/>
              </a:spcAft>
              <a:buSzPts val="2550"/>
              <a:buChar char="○"/>
            </a:pPr>
            <a:r>
              <a:rPr lang="it" sz="2550"/>
              <a:t>Solo numeri:</a:t>
            </a:r>
            <a:endParaRPr sz="2550"/>
          </a:p>
          <a:p>
            <a:pPr indent="-390525" lvl="2" marL="1371600" rtl="0" algn="l">
              <a:spcBef>
                <a:spcPts val="0"/>
              </a:spcBef>
              <a:spcAft>
                <a:spcPts val="0"/>
              </a:spcAft>
              <a:buSzPts val="2550"/>
              <a:buChar char="■"/>
            </a:pPr>
            <a:r>
              <a:rPr lang="it" sz="2550"/>
              <a:t>+39 non passa.</a:t>
            </a:r>
            <a:endParaRPr sz="255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Esempio 1:  Numero di Telefono</a:t>
            </a:r>
            <a:endParaRPr/>
          </a:p>
        </p:txBody>
      </p:sp>
      <p:sp>
        <p:nvSpPr>
          <p:cNvPr id="714" name="Google Shape;714;p79"/>
          <p:cNvSpPr txBox="1"/>
          <p:nvPr>
            <p:ph idx="1" type="body"/>
          </p:nvPr>
        </p:nvSpPr>
        <p:spPr>
          <a:xfrm>
            <a:off x="311700" y="1536624"/>
            <a:ext cx="8520600" cy="49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SzPts val="2550"/>
              <a:buChar char="●"/>
            </a:pPr>
            <a:r>
              <a:rPr lang="it" sz="2550"/>
              <a:t>Un campo di input che riceve un numero di telefono.</a:t>
            </a:r>
            <a:endParaRPr sz="2550"/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SzPts val="2550"/>
              <a:buChar char="●"/>
            </a:pPr>
            <a:r>
              <a:rPr lang="it" sz="2550"/>
              <a:t>Iniziamo progettando una allowlist:</a:t>
            </a:r>
            <a:endParaRPr sz="2550"/>
          </a:p>
          <a:p>
            <a:pPr indent="-390525" lvl="1" marL="914400" rtl="0" algn="l">
              <a:spcBef>
                <a:spcPts val="0"/>
              </a:spcBef>
              <a:spcAft>
                <a:spcPts val="0"/>
              </a:spcAft>
              <a:buSzPts val="2550"/>
              <a:buChar char="○"/>
            </a:pPr>
            <a:r>
              <a:rPr lang="it" sz="2550"/>
              <a:t>Solo numeri:</a:t>
            </a:r>
            <a:endParaRPr sz="2550"/>
          </a:p>
          <a:p>
            <a:pPr indent="-390525" lvl="2" marL="1371600" rtl="0" algn="l">
              <a:spcBef>
                <a:spcPts val="0"/>
              </a:spcBef>
              <a:spcAft>
                <a:spcPts val="0"/>
              </a:spcAft>
              <a:buSzPts val="2550"/>
              <a:buChar char="■"/>
            </a:pPr>
            <a:r>
              <a:rPr lang="it" sz="2550"/>
              <a:t>+39 non passa.</a:t>
            </a:r>
            <a:endParaRPr sz="2550"/>
          </a:p>
          <a:p>
            <a:pPr indent="-390525" lvl="1" marL="914400" rtl="0" algn="l">
              <a:spcBef>
                <a:spcPts val="0"/>
              </a:spcBef>
              <a:spcAft>
                <a:spcPts val="0"/>
              </a:spcAft>
              <a:buSzPts val="2550"/>
              <a:buChar char="○"/>
            </a:pPr>
            <a:r>
              <a:rPr lang="it" sz="2550"/>
              <a:t>Numeri e simboli +, -, spazio:</a:t>
            </a:r>
            <a:endParaRPr sz="2550"/>
          </a:p>
          <a:p>
            <a:pPr indent="-390525" lvl="2" marL="1371600" rtl="0" algn="l">
              <a:spcBef>
                <a:spcPts val="0"/>
              </a:spcBef>
              <a:spcAft>
                <a:spcPts val="0"/>
              </a:spcAft>
              <a:buSzPts val="2550"/>
              <a:buChar char="■"/>
            </a:pPr>
            <a:r>
              <a:rPr lang="it" sz="2550"/>
              <a:t>Più corretto, la maggior parte degli input verrà accettata.</a:t>
            </a:r>
            <a:endParaRPr sz="255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Esempio 1:  Numero di Telefono</a:t>
            </a:r>
            <a:endParaRPr/>
          </a:p>
        </p:txBody>
      </p:sp>
      <p:sp>
        <p:nvSpPr>
          <p:cNvPr id="720" name="Google Shape;720;p80"/>
          <p:cNvSpPr txBox="1"/>
          <p:nvPr>
            <p:ph idx="1" type="body"/>
          </p:nvPr>
        </p:nvSpPr>
        <p:spPr>
          <a:xfrm>
            <a:off x="311700" y="1536624"/>
            <a:ext cx="8520600" cy="49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SzPts val="2550"/>
              <a:buChar char="●"/>
            </a:pPr>
            <a:r>
              <a:rPr lang="it" sz="2550"/>
              <a:t>Un campo di input che riceve un numero di telefono.</a:t>
            </a:r>
            <a:endParaRPr sz="2550"/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SzPts val="2550"/>
              <a:buChar char="●"/>
            </a:pPr>
            <a:r>
              <a:rPr lang="it" sz="2550"/>
              <a:t>Iniziamo progettando una allowlist:</a:t>
            </a:r>
            <a:endParaRPr sz="2550"/>
          </a:p>
          <a:p>
            <a:pPr indent="-390525" lvl="1" marL="914400" rtl="0" algn="l">
              <a:spcBef>
                <a:spcPts val="0"/>
              </a:spcBef>
              <a:spcAft>
                <a:spcPts val="0"/>
              </a:spcAft>
              <a:buSzPts val="2550"/>
              <a:buChar char="○"/>
            </a:pPr>
            <a:r>
              <a:rPr lang="it" sz="2550"/>
              <a:t>Solo numeri:</a:t>
            </a:r>
            <a:endParaRPr sz="2550"/>
          </a:p>
          <a:p>
            <a:pPr indent="-390525" lvl="2" marL="1371600" rtl="0" algn="l">
              <a:spcBef>
                <a:spcPts val="0"/>
              </a:spcBef>
              <a:spcAft>
                <a:spcPts val="0"/>
              </a:spcAft>
              <a:buSzPts val="2550"/>
              <a:buChar char="■"/>
            </a:pPr>
            <a:r>
              <a:rPr lang="it" sz="2550"/>
              <a:t>+39 non passa.</a:t>
            </a:r>
            <a:endParaRPr sz="2550"/>
          </a:p>
          <a:p>
            <a:pPr indent="-390525" lvl="1" marL="914400" rtl="0" algn="l">
              <a:spcBef>
                <a:spcPts val="0"/>
              </a:spcBef>
              <a:spcAft>
                <a:spcPts val="0"/>
              </a:spcAft>
              <a:buSzPts val="2550"/>
              <a:buChar char="○"/>
            </a:pPr>
            <a:r>
              <a:rPr lang="it" sz="2550"/>
              <a:t>Numeri e simboli +, -, spazio:</a:t>
            </a:r>
            <a:endParaRPr sz="2550"/>
          </a:p>
          <a:p>
            <a:pPr indent="-390525" lvl="2" marL="1371600" rtl="0" algn="l">
              <a:spcBef>
                <a:spcPts val="0"/>
              </a:spcBef>
              <a:spcAft>
                <a:spcPts val="0"/>
              </a:spcAft>
              <a:buSzPts val="2550"/>
              <a:buChar char="■"/>
            </a:pPr>
            <a:r>
              <a:rPr lang="it" sz="2550"/>
              <a:t>Più corretto, la maggior parte degli input verrà accettata.</a:t>
            </a:r>
            <a:endParaRPr sz="2550"/>
          </a:p>
          <a:p>
            <a:pPr indent="-390525" lvl="0" marL="457200" rtl="0" algn="l">
              <a:spcBef>
                <a:spcPts val="0"/>
              </a:spcBef>
              <a:spcAft>
                <a:spcPts val="0"/>
              </a:spcAft>
              <a:buSzPts val="2550"/>
              <a:buChar char="●"/>
            </a:pPr>
            <a:r>
              <a:rPr lang="it" sz="2550"/>
              <a:t>Dobbiamo creare una blocklist per qualcosa?</a:t>
            </a:r>
            <a:endParaRPr sz="2550"/>
          </a:p>
          <a:p>
            <a:pPr indent="-390525" lvl="1" marL="914400" rtl="0" algn="l">
              <a:spcBef>
                <a:spcPts val="0"/>
              </a:spcBef>
              <a:spcAft>
                <a:spcPts val="0"/>
              </a:spcAft>
              <a:buSzPts val="2550"/>
              <a:buChar char="○"/>
            </a:pPr>
            <a:r>
              <a:rPr lang="it" sz="2550"/>
              <a:t>Dipende dal back-end, ma probabilmente no.</a:t>
            </a:r>
            <a:endParaRPr sz="255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Esempio 1:  Numero di Telefono</a:t>
            </a:r>
            <a:endParaRPr/>
          </a:p>
        </p:txBody>
      </p:sp>
      <p:sp>
        <p:nvSpPr>
          <p:cNvPr id="726" name="Google Shape;726;p81"/>
          <p:cNvSpPr txBox="1"/>
          <p:nvPr>
            <p:ph idx="1" type="body"/>
          </p:nvPr>
        </p:nvSpPr>
        <p:spPr>
          <a:xfrm>
            <a:off x="311700" y="1536624"/>
            <a:ext cx="8520600" cy="49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Un campo di input che riceve un numero di telefono.</a:t>
            </a:r>
            <a:endParaRPr/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Iniziamo progettando una allowlist:</a:t>
            </a:r>
            <a:endParaRPr/>
          </a:p>
          <a:p>
            <a:pPr indent="-3930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it"/>
              <a:t>Solo numeri:</a:t>
            </a:r>
            <a:endParaRPr/>
          </a:p>
          <a:p>
            <a:pPr indent="-3930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it"/>
              <a:t>+39 non passa.</a:t>
            </a:r>
            <a:endParaRPr/>
          </a:p>
          <a:p>
            <a:pPr indent="-3930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it"/>
              <a:t>Numeri e simboli +, -, spazio:</a:t>
            </a:r>
            <a:endParaRPr/>
          </a:p>
          <a:p>
            <a:pPr indent="-3930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it"/>
              <a:t>Più corretto, la maggior parte degli input verrà accettata.</a:t>
            </a:r>
            <a:endParaRPr/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Dobbiamo creare una blocklist per qualcosa?</a:t>
            </a:r>
            <a:endParaRPr/>
          </a:p>
          <a:p>
            <a:pPr indent="-3930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it"/>
              <a:t>Dipende dal back-end, ma probabilmente no.</a:t>
            </a:r>
            <a:endParaRPr/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Dobbiamo fare escaping di qualcosa?</a:t>
            </a:r>
            <a:endParaRPr/>
          </a:p>
          <a:p>
            <a:pPr indent="-3930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it"/>
              <a:t>Allo stesso modo, probabilmente no.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Livello Network Access</a:t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953600" y="4584850"/>
            <a:ext cx="2973900" cy="1312200"/>
          </a:xfrm>
          <a:prstGeom prst="roundRect">
            <a:avLst>
              <a:gd fmla="val 6451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Exo 2"/>
                <a:ea typeface="Exo 2"/>
                <a:cs typeface="Exo 2"/>
                <a:sym typeface="Exo 2"/>
              </a:rPr>
              <a:t>Network Access</a:t>
            </a:r>
            <a:endParaRPr sz="18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953600" y="3907450"/>
            <a:ext cx="2973900" cy="67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Exo 2"/>
                <a:ea typeface="Exo 2"/>
                <a:cs typeface="Exo 2"/>
                <a:sym typeface="Exo 2"/>
              </a:rPr>
              <a:t>Internet (IP)</a:t>
            </a:r>
            <a:endParaRPr sz="18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953600" y="3230050"/>
            <a:ext cx="2973900" cy="67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Exo 2"/>
                <a:ea typeface="Exo 2"/>
                <a:cs typeface="Exo 2"/>
                <a:sym typeface="Exo 2"/>
              </a:rPr>
              <a:t>Transport (TCP/UDP)</a:t>
            </a:r>
            <a:endParaRPr sz="18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953600" y="1917850"/>
            <a:ext cx="2973900" cy="1312200"/>
          </a:xfrm>
          <a:prstGeom prst="roundRect">
            <a:avLst>
              <a:gd fmla="val 725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Exo 2"/>
                <a:ea typeface="Exo 2"/>
                <a:cs typeface="Exo 2"/>
                <a:sym typeface="Exo 2"/>
              </a:rPr>
              <a:t>Application (HTTP/HTTPS)</a:t>
            </a:r>
            <a:endParaRPr sz="18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4572000" y="1917850"/>
            <a:ext cx="4260300" cy="39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Protocolli che gestiscono la trasmissione fisica dei dati sulla rete</a:t>
            </a:r>
            <a:r>
              <a:rPr lang="it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Include gli standard che definiscono come i pacchetti IP vengono inviati sul mezzo fisico (cavo, Wi-Fi, fibra, ecc.).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8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Esempio 2: No Volpi</a:t>
            </a:r>
            <a:endParaRPr/>
          </a:p>
        </p:txBody>
      </p:sp>
      <p:sp>
        <p:nvSpPr>
          <p:cNvPr id="732" name="Google Shape;732;p82"/>
          <p:cNvSpPr txBox="1"/>
          <p:nvPr>
            <p:ph idx="1" type="body"/>
          </p:nvPr>
        </p:nvSpPr>
        <p:spPr>
          <a:xfrm>
            <a:off x="311700" y="1536625"/>
            <a:ext cx="61575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E’ un esempio giocattolo!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Il proprietario di </a:t>
            </a:r>
            <a:r>
              <a:rPr lang="it" u="sng">
                <a:solidFill>
                  <a:schemeClr val="hlink"/>
                </a:solidFill>
                <a:hlinkClick r:id="rId3"/>
              </a:rPr>
              <a:t>doglover.it</a:t>
            </a:r>
            <a:r>
              <a:rPr lang="it"/>
              <a:t> odia le volpi e non vuole la parola “volpe” in nessun post del sito</a:t>
            </a:r>
            <a:r>
              <a:rPr lang="it"/>
              <a:t>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3" name="Google Shape;733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9725" y="2493175"/>
            <a:ext cx="2642100" cy="264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Esempio 2: No Volpi</a:t>
            </a:r>
            <a:endParaRPr/>
          </a:p>
        </p:txBody>
      </p:sp>
      <p:sp>
        <p:nvSpPr>
          <p:cNvPr id="739" name="Google Shape;739;p83"/>
          <p:cNvSpPr txBox="1"/>
          <p:nvPr>
            <p:ph idx="1" type="body"/>
          </p:nvPr>
        </p:nvSpPr>
        <p:spPr>
          <a:xfrm>
            <a:off x="311700" y="1536625"/>
            <a:ext cx="61575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Tuttavia l’attaccante vuole ad ogni costo postare la frase: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it"/>
              <a:t>La rapida volpe marrone salta sopra il cane pigro.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0" name="Google Shape;74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625" y="2332344"/>
            <a:ext cx="2719500" cy="2719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Esempio 2: No Volpi</a:t>
            </a:r>
            <a:endParaRPr/>
          </a:p>
        </p:txBody>
      </p:sp>
      <p:sp>
        <p:nvSpPr>
          <p:cNvPr id="746" name="Google Shape;746;p84"/>
          <p:cNvSpPr txBox="1"/>
          <p:nvPr>
            <p:ph idx="1" type="body"/>
          </p:nvPr>
        </p:nvSpPr>
        <p:spPr>
          <a:xfrm>
            <a:off x="311700" y="1536625"/>
            <a:ext cx="831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Prima blocklist</a:t>
            </a:r>
            <a:r>
              <a:rPr lang="it"/>
              <a:t>: la parola “volpe” non è consentita.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L’attaccante posta: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it"/>
              <a:t>La rapida VOLPE marrone salta sopra il cane pigro.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t"/>
              <a:t>Il post è valido.</a:t>
            </a:r>
            <a:endParaRPr b="1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Esempio 2: No Volpi</a:t>
            </a:r>
            <a:endParaRPr/>
          </a:p>
        </p:txBody>
      </p:sp>
      <p:sp>
        <p:nvSpPr>
          <p:cNvPr id="752" name="Google Shape;752;p85"/>
          <p:cNvSpPr txBox="1"/>
          <p:nvPr>
            <p:ph idx="1" type="body"/>
          </p:nvPr>
        </p:nvSpPr>
        <p:spPr>
          <a:xfrm>
            <a:off x="311700" y="1536625"/>
            <a:ext cx="831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Seconda</a:t>
            </a:r>
            <a:r>
              <a:rPr b="1" lang="it"/>
              <a:t> blocklist</a:t>
            </a:r>
            <a:r>
              <a:rPr lang="it"/>
              <a:t>: le parole “volpe” e “VOLPE” non è consentita.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L’attaccante posta: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it"/>
              <a:t>La rapida Volpe marrone salta sopra il cane pigro.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t"/>
              <a:t>Il post è valido.</a:t>
            </a:r>
            <a:endParaRPr b="1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Esempio 2: No Volpi</a:t>
            </a:r>
            <a:endParaRPr/>
          </a:p>
        </p:txBody>
      </p:sp>
      <p:sp>
        <p:nvSpPr>
          <p:cNvPr id="758" name="Google Shape;758;p86"/>
          <p:cNvSpPr txBox="1"/>
          <p:nvPr>
            <p:ph idx="1" type="body"/>
          </p:nvPr>
        </p:nvSpPr>
        <p:spPr>
          <a:xfrm>
            <a:off x="311700" y="1536625"/>
            <a:ext cx="8310600" cy="48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Terza </a:t>
            </a:r>
            <a:r>
              <a:rPr b="1" lang="it"/>
              <a:t>blocklist</a:t>
            </a:r>
            <a:r>
              <a:rPr lang="it"/>
              <a:t>: Tutte le combinazioni di caratteri maiuscoli e minuscoli che formano la parola volpe non sono consentiti.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L’attaccante posta: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it"/>
              <a:t>La rapida v0lp3 marrone salta sopra il cane pigro.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t"/>
              <a:t>Il post è valido.</a:t>
            </a:r>
            <a:endParaRPr b="1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Il gatto e il topo</a:t>
            </a:r>
            <a:endParaRPr/>
          </a:p>
        </p:txBody>
      </p:sp>
      <p:sp>
        <p:nvSpPr>
          <p:cNvPr id="764" name="Google Shape;764;p87"/>
          <p:cNvSpPr txBox="1"/>
          <p:nvPr>
            <p:ph idx="1" type="body"/>
          </p:nvPr>
        </p:nvSpPr>
        <p:spPr>
          <a:xfrm>
            <a:off x="311700" y="1536625"/>
            <a:ext cx="59781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Questo è un “gioco del gatto e del topo” tipico della sicurezza informatica.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Fare troppo affidamento sulle blocklist può trasformarsi in un inseguimento senza fine.</a:t>
            </a:r>
            <a:endParaRPr/>
          </a:p>
        </p:txBody>
      </p:sp>
      <p:pic>
        <p:nvPicPr>
          <p:cNvPr id="765" name="Google Shape;76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000" y="2233075"/>
            <a:ext cx="3162300" cy="316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Blog webapp</a:t>
            </a:r>
            <a:endParaRPr/>
          </a:p>
        </p:txBody>
      </p:sp>
      <p:sp>
        <p:nvSpPr>
          <p:cNvPr id="771" name="Google Shape;771;p88"/>
          <p:cNvSpPr txBox="1"/>
          <p:nvPr>
            <p:ph idx="1" type="body"/>
          </p:nvPr>
        </p:nvSpPr>
        <p:spPr>
          <a:xfrm>
            <a:off x="311700" y="1536625"/>
            <a:ext cx="8520600" cy="49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6639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Supponiamo ora di avere una semplice applicazione di blog:</a:t>
            </a:r>
            <a:endParaRPr/>
          </a:p>
          <a:p>
            <a:pPr indent="-361074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it" sz="2691"/>
              <a:t>consente a chiunque di pubblicare un commento,</a:t>
            </a:r>
            <a:endParaRPr sz="2691"/>
          </a:p>
          <a:p>
            <a:pPr indent="-361074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4184"/>
              <a:buChar char="○"/>
            </a:pPr>
            <a:r>
              <a:rPr lang="it" sz="2583"/>
              <a:t>tramite un semplice campo di testo compilato dal visitatore, </a:t>
            </a:r>
            <a:endParaRPr sz="2583"/>
          </a:p>
          <a:p>
            <a:pPr indent="-361074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6138"/>
              <a:buChar char="○"/>
            </a:pPr>
            <a:r>
              <a:rPr lang="it"/>
              <a:t>il cui contenuto viene poi mostrato ai visitatori successivi.</a:t>
            </a:r>
            <a:endParaRPr/>
          </a:p>
          <a:p>
            <a:pPr indent="-36107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6138"/>
              <a:buChar char="●"/>
            </a:pPr>
            <a:r>
              <a:rPr lang="it"/>
              <a:t>Se non applichiamo alcun filtro a ciò che viene inserito, un attaccante potrebbe digitare: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2400"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it" sz="2400">
                <a:latin typeface="Courier New"/>
                <a:ea typeface="Courier New"/>
                <a:cs typeface="Courier New"/>
                <a:sym typeface="Courier New"/>
              </a:rPr>
              <a:t>alert('JavaScript Executed');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it" sz="2400"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63934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Courier New"/>
              <a:buChar char="●"/>
            </a:pPr>
            <a:r>
              <a:rPr lang="it" sz="2750"/>
              <a:t>Un </a:t>
            </a:r>
            <a:r>
              <a:rPr b="1" lang="it" sz="2750"/>
              <a:t>popup </a:t>
            </a:r>
            <a:r>
              <a:rPr lang="it" sz="2750"/>
              <a:t>apparirebbe sullo schermo dei visitatori successivi.</a:t>
            </a:r>
            <a:endParaRPr sz="275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Filtri XSS</a:t>
            </a:r>
            <a:endParaRPr/>
          </a:p>
        </p:txBody>
      </p:sp>
      <p:sp>
        <p:nvSpPr>
          <p:cNvPr id="777" name="Google Shape;777;p8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Bloccare </a:t>
            </a:r>
            <a:r>
              <a:rPr b="1" lang="it"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  <a:r>
              <a:rPr lang="it"/>
              <a:t>!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No, non è la soluzione.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Prima di tutto, non è solo </a:t>
            </a:r>
            <a:r>
              <a:rPr b="1" lang="it"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  <a:r>
              <a:rPr lang="it"/>
              <a:t>: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ci sono anche, per es., </a:t>
            </a:r>
            <a:r>
              <a:rPr b="1" lang="it">
                <a:latin typeface="Courier New"/>
                <a:ea typeface="Courier New"/>
                <a:cs typeface="Courier New"/>
                <a:sym typeface="Courier New"/>
              </a:rPr>
              <a:t>&lt;FRAME&gt;</a:t>
            </a:r>
            <a:r>
              <a:rPr lang="it"/>
              <a:t> e </a:t>
            </a:r>
            <a:r>
              <a:rPr b="1" lang="it">
                <a:latin typeface="Courier New"/>
                <a:ea typeface="Courier New"/>
                <a:cs typeface="Courier New"/>
                <a:sym typeface="Courier New"/>
              </a:rPr>
              <a:t>&lt;IFRAME&gt;</a:t>
            </a:r>
            <a:r>
              <a:rPr lang="it"/>
              <a:t>, </a:t>
            </a:r>
            <a:r>
              <a:rPr b="1" lang="it">
                <a:latin typeface="Courier New"/>
                <a:ea typeface="Courier New"/>
                <a:cs typeface="Courier New"/>
                <a:sym typeface="Courier New"/>
              </a:rPr>
              <a:t>&lt;OBJECT&gt;</a:t>
            </a:r>
            <a:r>
              <a:rPr lang="it"/>
              <a:t>, </a:t>
            </a:r>
            <a:r>
              <a:rPr b="1" lang="it">
                <a:latin typeface="Courier New"/>
                <a:ea typeface="Courier New"/>
                <a:cs typeface="Courier New"/>
                <a:sym typeface="Courier New"/>
              </a:rPr>
              <a:t>&lt;EMBED&gt;</a:t>
            </a:r>
            <a:r>
              <a:rPr lang="it"/>
              <a:t>, …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Ma anche in quel caso …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9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 questi?</a:t>
            </a:r>
            <a:endParaRPr/>
          </a:p>
        </p:txBody>
      </p:sp>
      <p:sp>
        <p:nvSpPr>
          <p:cNvPr id="783" name="Google Shape;783;p9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800">
                <a:latin typeface="Courier New"/>
                <a:ea typeface="Courier New"/>
                <a:cs typeface="Courier New"/>
                <a:sym typeface="Courier New"/>
              </a:rPr>
              <a:t>&lt;iframe src="javascript:alert(document.domain);"&gt;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800">
                <a:latin typeface="Courier New"/>
                <a:ea typeface="Courier New"/>
                <a:cs typeface="Courier New"/>
                <a:sym typeface="Courier New"/>
              </a:rPr>
              <a:t>&lt;a href="jAvAsCrIpT:alert('JS Executed');"&gt;click here!&lt;/a&gt;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800">
                <a:latin typeface="Courier New"/>
                <a:ea typeface="Courier New"/>
                <a:cs typeface="Courier New"/>
                <a:sym typeface="Courier New"/>
              </a:rPr>
              <a:t>&lt;img src=x onerror="alert('JS!');"&gt;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800">
                <a:latin typeface="Courier New"/>
                <a:ea typeface="Courier New"/>
                <a:cs typeface="Courier New"/>
                <a:sym typeface="Courier New"/>
              </a:rPr>
              <a:t>&lt;svg onload=alert('JS Executed');"&gt;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</a:pPr>
            <a:r>
              <a:rPr lang="it" sz="2400"/>
              <a:t>Possiamo includere nella blocklist “</a:t>
            </a:r>
            <a:r>
              <a:rPr b="1" lang="it" sz="2400"/>
              <a:t>javascript</a:t>
            </a:r>
            <a:r>
              <a:rPr lang="it" sz="2400"/>
              <a:t>:”...</a:t>
            </a:r>
            <a:endParaRPr sz="24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Exo 2"/>
              <a:buChar char="●"/>
            </a:pPr>
            <a:r>
              <a:rPr lang="it" sz="2400"/>
              <a:t>Ma poi…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9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Spazi: un’altra risorsa</a:t>
            </a:r>
            <a:endParaRPr/>
          </a:p>
        </p:txBody>
      </p:sp>
      <p:sp>
        <p:nvSpPr>
          <p:cNvPr id="789" name="Google Shape;789;p91"/>
          <p:cNvSpPr txBox="1"/>
          <p:nvPr>
            <p:ph idx="1" type="body"/>
          </p:nvPr>
        </p:nvSpPr>
        <p:spPr>
          <a:xfrm>
            <a:off x="311700" y="1536624"/>
            <a:ext cx="8520600" cy="48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Poi qualcuno scrive:</a:t>
            </a:r>
            <a:endParaRPr/>
          </a:p>
          <a:p>
            <a:pPr indent="0" lvl="1" marL="685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&lt;IFRAME SRC="javas</a:t>
            </a:r>
            <a:br>
              <a:rPr b="1" lang="it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1" lang="it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it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cript:alert('JavaScript Executed');"&gt;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685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it"/>
              <a:t>E il browser rimuove i caratteri “spazi” e “a capo” ed esegue comunque il codice, mentre la nostra blocklist non lo intercetta.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it"/>
              <a:t>Allora ampliamo la blocklist per tenerne conto...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Ma poi...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Indirizzo fisico MAC</a:t>
            </a:r>
            <a:endParaRPr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311700" y="1536624"/>
            <a:ext cx="85206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/>
              <a:t>M</a:t>
            </a:r>
            <a:r>
              <a:rPr lang="it"/>
              <a:t>edia </a:t>
            </a:r>
            <a:r>
              <a:rPr b="1" lang="it"/>
              <a:t>A</a:t>
            </a:r>
            <a:r>
              <a:rPr lang="it"/>
              <a:t>ccess </a:t>
            </a:r>
            <a:r>
              <a:rPr b="1" lang="it"/>
              <a:t>C</a:t>
            </a:r>
            <a:r>
              <a:rPr lang="it"/>
              <a:t>ontrol Address</a:t>
            </a:r>
            <a:endParaRPr/>
          </a:p>
        </p:txBody>
      </p:sp>
      <p:pic>
        <p:nvPicPr>
          <p:cNvPr id="133" name="Google Shape;133;p20" title="mac_ address_in_windows-h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775" y="2185975"/>
            <a:ext cx="6845150" cy="425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 title="what-is-a-mac-address-ipcisco.com_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7925" y="2926713"/>
            <a:ext cx="3685700" cy="27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/>
          <p:nvPr/>
        </p:nvSpPr>
        <p:spPr>
          <a:xfrm>
            <a:off x="498400" y="5901075"/>
            <a:ext cx="3837600" cy="219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Entità HTML (Paranormali)</a:t>
            </a:r>
            <a:endParaRPr/>
          </a:p>
        </p:txBody>
      </p:sp>
      <p:sp>
        <p:nvSpPr>
          <p:cNvPr id="795" name="Google Shape;795;p9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000"/>
              <a:t>Cosa succede se aggiungo una entità HTML nulla (09-12) ?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&lt;IFRAME SRC="javasc&amp;#09;ript:alert('JavaScript Executed');"&gt;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000"/>
              <a:t>… funziona ANCORA :(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000"/>
              <a:t>Filtro entità nulle, e poi applico i filtri precedenti…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000"/>
              <a:t>Ma posso farlo con i valori esadecimali, posso aggiungere zeri… divertiti a scrivere quel filtro!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&lt;IFRAME SRC="javasc&amp;#X0A;ript:alert('JavaScript Executed');"&gt;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it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&lt;IFRAME SRC=javasc&amp;#000010;ript:alert('JavaScript Executed');&gt;</a:t>
            </a:r>
            <a:endParaRPr sz="30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9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960"/>
              <a:t>Prevenire le XSS: Content Security Policy (CSP)</a:t>
            </a:r>
            <a:endParaRPr sz="2960"/>
          </a:p>
        </p:txBody>
      </p:sp>
      <p:sp>
        <p:nvSpPr>
          <p:cNvPr id="801" name="Google Shape;801;p9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Si i</a:t>
            </a:r>
            <a:r>
              <a:rPr lang="it" sz="2300"/>
              <a:t>nforma il browser su cosa è attendibile e cosa no.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Nello specifico, si parla di script, immagini, stili…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Un </a:t>
            </a:r>
            <a:r>
              <a:rPr b="1" lang="it" sz="2300"/>
              <a:t>insieme di direttive</a:t>
            </a:r>
            <a:r>
              <a:rPr lang="it" sz="2300"/>
              <a:t> aggiunte agli header di ogni riposta HTTP(s):</a:t>
            </a:r>
            <a:endParaRPr sz="2300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it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Content-Security-Policy: script-src 'self' </a:t>
            </a:r>
            <a:r>
              <a:rPr lang="it" sz="21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http://google.com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it" sz="2100"/>
              <a:t>Ovvero, la pagina può eseguire script solo se provengono da file dello stesso dominio o da Google.</a:t>
            </a:r>
            <a:endParaRPr sz="2100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it" sz="2100"/>
              <a:t>Non possono essere eseguiti script direttamente nel codice HTML.</a:t>
            </a:r>
            <a:endParaRPr sz="2100"/>
          </a:p>
        </p:txBody>
      </p:sp>
      <p:pic>
        <p:nvPicPr>
          <p:cNvPr id="802" name="Google Shape;802;p93"/>
          <p:cNvPicPr preferRelativeResize="0"/>
          <p:nvPr/>
        </p:nvPicPr>
        <p:blipFill rotWithShape="1">
          <a:blip r:embed="rId4">
            <a:alphaModFix/>
          </a:blip>
          <a:srcRect b="19643" l="0" r="4761" t="18756"/>
          <a:stretch/>
        </p:blipFill>
        <p:spPr>
          <a:xfrm>
            <a:off x="1570472" y="5220125"/>
            <a:ext cx="6003049" cy="153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9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960"/>
              <a:t>Prevenire le XSS: Content Security Policy (CSP)</a:t>
            </a:r>
            <a:endParaRPr sz="2960"/>
          </a:p>
        </p:txBody>
      </p:sp>
      <p:sp>
        <p:nvSpPr>
          <p:cNvPr id="808" name="Google Shape;808;p94"/>
          <p:cNvSpPr txBox="1"/>
          <p:nvPr>
            <p:ph idx="1" type="body"/>
          </p:nvPr>
        </p:nvSpPr>
        <p:spPr>
          <a:xfrm>
            <a:off x="311700" y="1536624"/>
            <a:ext cx="8520600" cy="50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/>
              <a:t>Perché una CSP sia efficace:</a:t>
            </a:r>
            <a:endParaRPr sz="2300"/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Nessuno script inline (unsafe-inline rende la policy quasi del tutto inutile)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Allowlist rigorosa, con origini strettamente controllate che espongono solo ciò che è necessario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300"/>
              <a:t>Tendenzialmente è difficile!</a:t>
            </a:r>
            <a:endParaRPr sz="2300"/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Scrivere le allowlist e mantenerle aggiornate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it" sz="2300"/>
              <a:t>Le Rete di distribuzione dei contenuti ospitano molti script, alcuni dei quali possono essere utilizzati per aggirare la CSP.</a:t>
            </a:r>
            <a:endParaRPr sz="23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9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CSP2 e CSP3</a:t>
            </a:r>
            <a:endParaRPr/>
          </a:p>
        </p:txBody>
      </p:sp>
      <p:sp>
        <p:nvSpPr>
          <p:cNvPr id="814" name="Google Shape;814;p95"/>
          <p:cNvSpPr txBox="1"/>
          <p:nvPr>
            <p:ph idx="1" type="body"/>
          </p:nvPr>
        </p:nvSpPr>
        <p:spPr>
          <a:xfrm>
            <a:off x="311700" y="1536625"/>
            <a:ext cx="8520600" cy="47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CSP2: hash e nonce</a:t>
            </a:r>
            <a:endParaRPr/>
          </a:p>
          <a:p>
            <a:pPr indent="-406400" lvl="0" marL="457200" rtl="0" algn="l">
              <a:spcBef>
                <a:spcPts val="120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Metti in allowlist script specifici tramite hash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Includi un attributo nonce &lt;script nonce="r4nd0m"&gt; per “marcare” uno script come “sicuro da eseguire”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CSP3: Propagazione dinamica della fiducia (strict-dynamic)</a:t>
            </a:r>
            <a:endParaRPr/>
          </a:p>
          <a:p>
            <a:pPr indent="-406400" lvl="0" marL="457200" rtl="0" algn="l">
              <a:spcBef>
                <a:spcPts val="120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Come propagare la fiducia (il nonce) quando uno script carica qualcos’altro, che a sua volta carica qualcos’altro, e così via…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96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CSRF: </a:t>
            </a:r>
            <a:r>
              <a:rPr lang="it"/>
              <a:t>Cross-Site Request Forgery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9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CSRF	</a:t>
            </a:r>
            <a:endParaRPr/>
          </a:p>
        </p:txBody>
      </p:sp>
      <p:sp>
        <p:nvSpPr>
          <p:cNvPr id="825" name="Google Shape;825;p97"/>
          <p:cNvSpPr txBox="1"/>
          <p:nvPr>
            <p:ph idx="1" type="body"/>
          </p:nvPr>
        </p:nvSpPr>
        <p:spPr>
          <a:xfrm>
            <a:off x="311700" y="1536625"/>
            <a:ext cx="8520600" cy="48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Costringe </a:t>
            </a:r>
            <a:r>
              <a:rPr lang="it"/>
              <a:t>l'utente</a:t>
            </a:r>
            <a:r>
              <a:rPr lang="it"/>
              <a:t> a eseguire azioni indesiderate (azioni che modificano lo stato) su un’applicazione web in cui è attualmente autenticato con credenziali ambientali (ad esempio, tramite cookie).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Concetto chiave:</a:t>
            </a:r>
            <a:endParaRPr/>
          </a:p>
          <a:p>
            <a:pPr indent="-35306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I cookie vengono utilizzati per la gestione della sessione.</a:t>
            </a:r>
            <a:endParaRPr/>
          </a:p>
          <a:p>
            <a:pPr indent="-3530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Tutte le richieste provenienti dal browser includono i cookie dell’utente.</a:t>
            </a:r>
            <a:endParaRPr/>
          </a:p>
          <a:p>
            <a:pPr indent="-3530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Le richieste malevole (ad esempio, link appositamente costruiti) vengono instradate verso l’applicazione web vulnerabile attraverso il browser della vittima.</a:t>
            </a:r>
            <a:endParaRPr/>
          </a:p>
          <a:p>
            <a:pPr indent="-3530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I siti web non possono distinguere se le richieste provenienti da utenti autenticati siano state generate da un’interazione esplicita dell’utente oppure no.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9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State Changing Actions</a:t>
            </a:r>
            <a:endParaRPr/>
          </a:p>
        </p:txBody>
      </p:sp>
      <p:pic>
        <p:nvPicPr>
          <p:cNvPr id="831" name="Google Shape;831;p98"/>
          <p:cNvPicPr preferRelativeResize="0"/>
          <p:nvPr/>
        </p:nvPicPr>
        <p:blipFill rotWithShape="1">
          <a:blip r:embed="rId3">
            <a:alphaModFix/>
          </a:blip>
          <a:srcRect b="24101" l="9179" r="7826" t="7736"/>
          <a:stretch/>
        </p:blipFill>
        <p:spPr>
          <a:xfrm>
            <a:off x="6431900" y="1744013"/>
            <a:ext cx="1090799" cy="76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98"/>
          <p:cNvPicPr preferRelativeResize="0"/>
          <p:nvPr/>
        </p:nvPicPr>
        <p:blipFill rotWithShape="1">
          <a:blip r:embed="rId4">
            <a:alphaModFix/>
          </a:blip>
          <a:srcRect b="20261" l="0" r="0" t="0"/>
          <a:stretch/>
        </p:blipFill>
        <p:spPr>
          <a:xfrm>
            <a:off x="1646445" y="1742901"/>
            <a:ext cx="851631" cy="905406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98"/>
          <p:cNvSpPr/>
          <p:nvPr/>
        </p:nvSpPr>
        <p:spPr>
          <a:xfrm>
            <a:off x="2017715" y="2619681"/>
            <a:ext cx="114600" cy="38025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98"/>
          <p:cNvSpPr/>
          <p:nvPr/>
        </p:nvSpPr>
        <p:spPr>
          <a:xfrm>
            <a:off x="6920006" y="2570541"/>
            <a:ext cx="114600" cy="3851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5" name="Google Shape;835;p98"/>
          <p:cNvCxnSpPr/>
          <p:nvPr/>
        </p:nvCxnSpPr>
        <p:spPr>
          <a:xfrm>
            <a:off x="2163694" y="3846529"/>
            <a:ext cx="4724700" cy="524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36" name="Google Shape;836;p98"/>
          <p:cNvSpPr txBox="1"/>
          <p:nvPr/>
        </p:nvSpPr>
        <p:spPr>
          <a:xfrm>
            <a:off x="2511600" y="1813800"/>
            <a:ext cx="3818100" cy="20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1) </a:t>
            </a:r>
            <a:r>
              <a:rPr b="1" lang="it">
                <a:latin typeface="Exo 2"/>
                <a:ea typeface="Exo 2"/>
                <a:cs typeface="Exo 2"/>
                <a:sym typeface="Exo 2"/>
              </a:rPr>
              <a:t>Voglio fare una transazione sul sito della banca</a:t>
            </a:r>
            <a:r>
              <a:rPr b="1" lang="it">
                <a:latin typeface="Exo 2"/>
                <a:ea typeface="Exo 2"/>
                <a:cs typeface="Exo 2"/>
                <a:sym typeface="Exo 2"/>
              </a:rPr>
              <a:t>: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>
                <a:latin typeface="Consolas"/>
                <a:ea typeface="Consolas"/>
                <a:cs typeface="Consolas"/>
                <a:sym typeface="Consolas"/>
              </a:rPr>
              <a:t>POST /send_money</a:t>
            </a:r>
            <a:br>
              <a:rPr lang="it">
                <a:latin typeface="Consolas"/>
                <a:ea typeface="Consolas"/>
                <a:cs typeface="Consolas"/>
                <a:sym typeface="Consolas"/>
              </a:rPr>
            </a:br>
            <a:r>
              <a:rPr lang="it">
                <a:latin typeface="Consolas"/>
                <a:ea typeface="Consolas"/>
                <a:cs typeface="Consolas"/>
                <a:sym typeface="Consolas"/>
              </a:rPr>
              <a:t>session=eyJ1c2VyIjoiam9obiJ9.ZaT6Tw.yK1ih7w1kx6nOx4bBlY2mZ2Jv9E;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>
                <a:latin typeface="Consolas"/>
                <a:ea typeface="Consolas"/>
                <a:cs typeface="Consolas"/>
                <a:sym typeface="Consolas"/>
              </a:rPr>
              <a:t>receiver=michele.carminati@gmail.com&amp;</a:t>
            </a:r>
            <a:r>
              <a:rPr lang="it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amount=1000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7" name="Google Shape;837;p98"/>
          <p:cNvSpPr txBox="1"/>
          <p:nvPr/>
        </p:nvSpPr>
        <p:spPr>
          <a:xfrm>
            <a:off x="7065975" y="3069190"/>
            <a:ext cx="18006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t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2)</a:t>
            </a:r>
            <a:r>
              <a:rPr i="0" lang="it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b="1" lang="it">
                <a:latin typeface="Exo 2"/>
                <a:ea typeface="Exo 2"/>
                <a:cs typeface="Exo 2"/>
                <a:sym typeface="Exo 2"/>
              </a:rPr>
              <a:t>Il server mi identifica dal cookie di sessione e effettua la transazione.</a:t>
            </a:r>
            <a:endParaRPr b="1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838" name="Google Shape;838;p98"/>
          <p:cNvCxnSpPr/>
          <p:nvPr/>
        </p:nvCxnSpPr>
        <p:spPr>
          <a:xfrm flipH="1">
            <a:off x="2142424" y="4694735"/>
            <a:ext cx="4746000" cy="876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39" name="Google Shape;839;p98"/>
          <p:cNvSpPr txBox="1"/>
          <p:nvPr/>
        </p:nvSpPr>
        <p:spPr>
          <a:xfrm>
            <a:off x="396231" y="4744233"/>
            <a:ext cx="1681800" cy="12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it">
                <a:latin typeface="Exo 2"/>
                <a:ea typeface="Exo 2"/>
                <a:cs typeface="Exo 2"/>
                <a:sym typeface="Exo 2"/>
              </a:rPr>
              <a:t>3)</a:t>
            </a:r>
            <a:r>
              <a:rPr i="0" lang="it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b="1" lang="it">
                <a:latin typeface="Exo 2"/>
                <a:ea typeface="Exo 2"/>
                <a:cs typeface="Exo 2"/>
                <a:sym typeface="Exo 2"/>
              </a:rPr>
              <a:t>Ricevo conferma che il trasferimento è stato effettuato.</a:t>
            </a:r>
            <a:endParaRPr b="1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40" name="Google Shape;840;p98"/>
          <p:cNvSpPr txBox="1"/>
          <p:nvPr/>
        </p:nvSpPr>
        <p:spPr>
          <a:xfrm>
            <a:off x="1658856" y="1356969"/>
            <a:ext cx="8268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it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Client</a:t>
            </a:r>
            <a:endParaRPr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41" name="Google Shape;841;p98"/>
          <p:cNvSpPr txBox="1"/>
          <p:nvPr/>
        </p:nvSpPr>
        <p:spPr>
          <a:xfrm>
            <a:off x="6563903" y="1356994"/>
            <a:ext cx="8268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it" sz="1400" u="none" cap="none" strike="noStrik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Server</a:t>
            </a:r>
            <a:endParaRPr i="0" sz="1400" u="none" cap="none" strike="noStrike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42" name="Google Shape;842;p98"/>
          <p:cNvSpPr txBox="1"/>
          <p:nvPr/>
        </p:nvSpPr>
        <p:spPr>
          <a:xfrm>
            <a:off x="2589975" y="5716200"/>
            <a:ext cx="3818100" cy="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>
                <a:latin typeface="Consolas"/>
                <a:ea typeface="Consolas"/>
                <a:cs typeface="Consolas"/>
                <a:sym typeface="Consolas"/>
              </a:rPr>
              <a:t>200 HTTP 1.1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9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Attacco CSRF</a:t>
            </a:r>
            <a:endParaRPr/>
          </a:p>
        </p:txBody>
      </p:sp>
      <p:pic>
        <p:nvPicPr>
          <p:cNvPr id="848" name="Google Shape;848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00" y="1754933"/>
            <a:ext cx="9143999" cy="4240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0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CSRF Token	</a:t>
            </a:r>
            <a:endParaRPr/>
          </a:p>
        </p:txBody>
      </p:sp>
      <p:sp>
        <p:nvSpPr>
          <p:cNvPr id="854" name="Google Shape;854;p100"/>
          <p:cNvSpPr txBox="1"/>
          <p:nvPr>
            <p:ph idx="1" type="body"/>
          </p:nvPr>
        </p:nvSpPr>
        <p:spPr>
          <a:xfrm>
            <a:off x="311700" y="1536624"/>
            <a:ext cx="8520600" cy="50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530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Token di verifica casuale.</a:t>
            </a:r>
            <a:endParaRPr/>
          </a:p>
          <a:p>
            <a:pPr indent="-3530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Associato alla sessione dell’utente (unico).</a:t>
            </a:r>
            <a:endParaRPr/>
          </a:p>
          <a:p>
            <a:pPr indent="-3530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Rigenerato a ogni richiesta (ad esempio, incluso in ogni form che coinvolge operazioni sensibili).</a:t>
            </a:r>
            <a:endParaRPr/>
          </a:p>
          <a:p>
            <a:pPr indent="-3530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Inviato al server e poi confrontato con il token memorizzato; l’operazione lato server è consentita solo se coincide.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u="sng"/>
              <a:t>Non viene memorizzato nei cookie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52400" marR="152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42276"/>
              <a:buFont typeface="Arial"/>
              <a:buNone/>
            </a:pPr>
            <a:r>
              <a:rPr lang="it" sz="2108">
                <a:solidFill>
                  <a:srgbClr val="1A1A1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it" sz="2108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it" sz="2108">
                <a:solidFill>
                  <a:srgbClr val="1A1A1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class="form-signin" method="post"&gt;</a:t>
            </a:r>
            <a:endParaRPr sz="2108">
              <a:solidFill>
                <a:srgbClr val="1A1A1A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2276"/>
              <a:buFont typeface="Arial"/>
              <a:buNone/>
            </a:pPr>
            <a:r>
              <a:rPr lang="it" sz="2108">
                <a:solidFill>
                  <a:srgbClr val="1A1A1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&lt;h3 class="form-signin-heading"&gt;Transfer money&lt;/h3&gt;</a:t>
            </a:r>
            <a:endParaRPr sz="2108">
              <a:solidFill>
                <a:srgbClr val="1A1A1A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52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2276"/>
              <a:buFont typeface="Arial"/>
              <a:buNone/>
            </a:pPr>
            <a:r>
              <a:rPr lang="it" sz="2108">
                <a:solidFill>
                  <a:srgbClr val="1A1A1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[...]</a:t>
            </a:r>
            <a:endParaRPr sz="2108">
              <a:solidFill>
                <a:srgbClr val="1A1A1A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2276"/>
              <a:buFont typeface="Arial"/>
              <a:buNone/>
            </a:pPr>
            <a:r>
              <a:rPr lang="it" sz="2108">
                <a:solidFill>
                  <a:srgbClr val="1A1A1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b="1" lang="it" sz="2108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it" sz="2108">
                <a:solidFill>
                  <a:srgbClr val="1A1A1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type="number" id="inputAmount" name="amt" class="form-control" placeholder="Amount" required&gt;</a:t>
            </a:r>
            <a:endParaRPr sz="2108">
              <a:solidFill>
                <a:srgbClr val="1A1A1A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2276"/>
              <a:buFont typeface="Arial"/>
              <a:buNone/>
            </a:pPr>
            <a:r>
              <a:rPr lang="it" sz="2108">
                <a:solidFill>
                  <a:srgbClr val="1A1A1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it" sz="2108" u="sng">
                <a:solidFill>
                  <a:srgbClr val="1A1A1A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&lt;input type="hidden" value="9GiKZU6HoR" name="csrf_token"&gt;</a:t>
            </a:r>
            <a:endParaRPr b="1" sz="2108" u="sng">
              <a:solidFill>
                <a:srgbClr val="1A1A1A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2276"/>
              <a:buFont typeface="Arial"/>
              <a:buNone/>
            </a:pPr>
            <a:r>
              <a:rPr lang="it" sz="2108">
                <a:solidFill>
                  <a:srgbClr val="1A1A1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it" sz="2108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it" sz="2108">
                <a:solidFill>
                  <a:srgbClr val="1A1A1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class="btn btn-lg btn-primary btn-block" type="submit"&gt;Confirm&lt;/button&gt;</a:t>
            </a:r>
            <a:endParaRPr sz="2108">
              <a:solidFill>
                <a:srgbClr val="1A1A1A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2276"/>
              <a:buFont typeface="Arial"/>
              <a:buNone/>
            </a:pPr>
            <a:r>
              <a:rPr lang="it" sz="2108">
                <a:solidFill>
                  <a:srgbClr val="1A1A1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it" sz="2108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/form</a:t>
            </a:r>
            <a:r>
              <a:rPr lang="it" sz="2108">
                <a:solidFill>
                  <a:srgbClr val="1A1A1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708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0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Same Origin Policy (SOP)</a:t>
            </a:r>
            <a:endParaRPr/>
          </a:p>
        </p:txBody>
      </p:sp>
      <p:sp>
        <p:nvSpPr>
          <p:cNvPr id="860" name="Google Shape;860;p101"/>
          <p:cNvSpPr txBox="1"/>
          <p:nvPr>
            <p:ph idx="1" type="body"/>
          </p:nvPr>
        </p:nvSpPr>
        <p:spPr>
          <a:xfrm>
            <a:off x="311700" y="1536624"/>
            <a:ext cx="8520600" cy="49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La Same Origin Policy è una delle regole di sicurezza fondamentali del web.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Serve a impedire che un sito web possa leggere o manipolare dati di un altro sito senza autorizzazione.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L’origine è definita da tre elementi:</a:t>
            </a:r>
            <a:endParaRPr/>
          </a:p>
          <a:p>
            <a:pPr indent="-3600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it" sz="2435"/>
              <a:t>PROTOCOLLO (http/https)  </a:t>
            </a:r>
            <a:endParaRPr sz="2435"/>
          </a:p>
          <a:p>
            <a:pPr indent="-3600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it" sz="2435"/>
              <a:t>HOST (es. example.com)  </a:t>
            </a:r>
            <a:endParaRPr sz="2435"/>
          </a:p>
          <a:p>
            <a:pPr indent="-3600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it" sz="2435"/>
              <a:t>PORTA (es. 80, 443)</a:t>
            </a:r>
            <a:endParaRPr sz="2435"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Due pagine hanno la stessa origine solo se tutti e tre questi elementi coincidono.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t"/>
              <a:t>Idea</a:t>
            </a:r>
            <a:r>
              <a:rPr lang="it"/>
              <a:t>: uno script può inviare richieste ad altri siti (es, Paypal.com), ma non può leggere la risposta.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Questo impedisce ad un attaccante di leggere il CSRF token.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Livello Internet</a:t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953600" y="4584850"/>
            <a:ext cx="2973900" cy="1312200"/>
          </a:xfrm>
          <a:prstGeom prst="roundRect">
            <a:avLst>
              <a:gd fmla="val 645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Exo 2"/>
                <a:ea typeface="Exo 2"/>
                <a:cs typeface="Exo 2"/>
                <a:sym typeface="Exo 2"/>
              </a:rPr>
              <a:t>Network Access</a:t>
            </a:r>
            <a:endParaRPr sz="18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953600" y="3907450"/>
            <a:ext cx="2973900" cy="6774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Exo 2"/>
                <a:ea typeface="Exo 2"/>
                <a:cs typeface="Exo 2"/>
                <a:sym typeface="Exo 2"/>
              </a:rPr>
              <a:t>Internet (IP)</a:t>
            </a:r>
            <a:endParaRPr sz="18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43" name="Google Shape;143;p21"/>
          <p:cNvSpPr/>
          <p:nvPr/>
        </p:nvSpPr>
        <p:spPr>
          <a:xfrm>
            <a:off x="953600" y="3230050"/>
            <a:ext cx="2973900" cy="67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Exo 2"/>
                <a:ea typeface="Exo 2"/>
                <a:cs typeface="Exo 2"/>
                <a:sym typeface="Exo 2"/>
              </a:rPr>
              <a:t>Transport (TCP/UDP)</a:t>
            </a:r>
            <a:endParaRPr sz="18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953600" y="1917850"/>
            <a:ext cx="2973900" cy="1312200"/>
          </a:xfrm>
          <a:prstGeom prst="roundRect">
            <a:avLst>
              <a:gd fmla="val 725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Exo 2"/>
                <a:ea typeface="Exo 2"/>
                <a:cs typeface="Exo 2"/>
                <a:sym typeface="Exo 2"/>
              </a:rPr>
              <a:t>Application (HTTP/HTTPS)</a:t>
            </a:r>
            <a:endParaRPr sz="18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4572000" y="1917850"/>
            <a:ext cx="4260300" cy="18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/>
              <a:t>Protocollo che gestisce l’instradamento dei pacchetti tra reti internet  diverse.</a:t>
            </a:r>
            <a:endParaRPr b="1"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300" y="3799838"/>
            <a:ext cx="2193700" cy="288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SameSite Policy</a:t>
            </a:r>
            <a:endParaRPr/>
          </a:p>
        </p:txBody>
      </p:sp>
      <p:sp>
        <p:nvSpPr>
          <p:cNvPr id="866" name="Google Shape;866;p102"/>
          <p:cNvSpPr txBox="1"/>
          <p:nvPr>
            <p:ph idx="1" type="body"/>
          </p:nvPr>
        </p:nvSpPr>
        <p:spPr>
          <a:xfrm>
            <a:off x="311700" y="1536624"/>
            <a:ext cx="8520600" cy="48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Idea</a:t>
            </a:r>
            <a:r>
              <a:rPr lang="it"/>
              <a:t>: non inviare affatto i cookie di sessione per le richieste che provengono da siti diversi.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I siti web specificano questo comportamento quando impostano un cookie, usando l’attributo SameSite.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SameSite=strict</a:t>
            </a:r>
            <a:endParaRPr b="1"/>
          </a:p>
          <a:p>
            <a:pPr indent="-35306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Non inviare i cookie per qualsiasi utilizzo cross-site.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SameSite=lax</a:t>
            </a:r>
            <a:endParaRPr b="1"/>
          </a:p>
          <a:p>
            <a:pPr indent="-35306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Invia i cookie solo per la navigazione tra domini (ad es. cliccare un link), ma non per form POST cross-site, immagini, frame, ecc.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0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Conclusioni</a:t>
            </a:r>
            <a:endParaRPr/>
          </a:p>
        </p:txBody>
      </p:sp>
      <p:sp>
        <p:nvSpPr>
          <p:cNvPr id="872" name="Google Shape;872;p10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I problemi principali nelle applicazioni web sono dovute da </a:t>
            </a:r>
            <a:r>
              <a:rPr b="1" lang="it"/>
              <a:t>mancata sanitizzazione dell’input</a:t>
            </a:r>
            <a:r>
              <a:rPr lang="it"/>
              <a:t>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Altre vulnerabilità (CSRF ed altre) sono dovute a </a:t>
            </a:r>
            <a:r>
              <a:rPr b="1" lang="it"/>
              <a:t>mancati controlli di provenienza delle richieste</a:t>
            </a:r>
            <a:r>
              <a:rPr lang="it"/>
              <a:t>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Per le XSS, allowlisting è spesso meglio e più sicuro di blocklisting.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